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2"/>
    <p:sldId id="258" r:id="rId3"/>
  </p:sldIdLst>
  <p:sldSz cx="15119350" cy="10691813"/>
  <p:notesSz cx="9866313" cy="14295438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702" autoAdjust="0"/>
    <p:restoredTop sz="99766" autoAdjust="0"/>
  </p:normalViewPr>
  <p:slideViewPr>
    <p:cSldViewPr showGuides="1">
      <p:cViewPr>
        <p:scale>
          <a:sx n="100" d="100"/>
          <a:sy n="100" d="100"/>
        </p:scale>
        <p:origin x="264" y="2424"/>
      </p:cViewPr>
      <p:guideLst>
        <p:guide orient="horz" pos="3130"/>
        <p:guide pos="482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89" y="1749827"/>
            <a:ext cx="11340536" cy="3722404"/>
          </a:xfrm>
        </p:spPr>
        <p:txBody>
          <a:bodyPr anchor="b"/>
          <a:lstStyle>
            <a:lvl1pPr algn="ctr">
              <a:defRPr sz="7015"/>
            </a:lvl1pPr>
          </a:lstStyle>
          <a:p>
            <a:pPr fontAlgn="base"/>
            <a:r>
              <a:rPr lang="zh-CN" altLang="en-US" sz="7015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89" y="5615781"/>
            <a:ext cx="11340536" cy="2581427"/>
          </a:xfrm>
        </p:spPr>
        <p:txBody>
          <a:bodyPr/>
          <a:lstStyle>
            <a:lvl1pPr marL="0" indent="0" algn="ctr">
              <a:buNone/>
              <a:defRPr sz="2805"/>
            </a:lvl1pPr>
            <a:lvl2pPr marL="534035" indent="0" algn="ctr">
              <a:buNone/>
              <a:defRPr sz="2340"/>
            </a:lvl2pPr>
            <a:lvl3pPr marL="1069340" indent="0" algn="ctr">
              <a:buNone/>
              <a:defRPr sz="2105"/>
            </a:lvl3pPr>
            <a:lvl4pPr marL="1603375" indent="0" algn="ctr">
              <a:buNone/>
              <a:defRPr sz="1875"/>
            </a:lvl4pPr>
            <a:lvl5pPr marL="2138680" indent="0" algn="ctr">
              <a:buNone/>
              <a:defRPr sz="1875"/>
            </a:lvl5pPr>
            <a:lvl6pPr marL="2673350" indent="0" algn="ctr">
              <a:buNone/>
              <a:defRPr sz="1875"/>
            </a:lvl6pPr>
            <a:lvl7pPr marL="3208020" indent="0" algn="ctr">
              <a:buNone/>
              <a:defRPr sz="1875"/>
            </a:lvl7pPr>
            <a:lvl8pPr marL="3742690" indent="0" algn="ctr">
              <a:buNone/>
              <a:defRPr sz="1875"/>
            </a:lvl8pPr>
            <a:lvl9pPr marL="4276725" indent="0" algn="ctr">
              <a:buNone/>
              <a:defRPr sz="1875"/>
            </a:lvl9pPr>
          </a:lstStyle>
          <a:p>
            <a:pPr fontAlgn="base"/>
            <a:r>
              <a:rPr lang="zh-CN" altLang="en-US" sz="2805" strike="noStrike" noProof="1" smtClean="0"/>
              <a:t>单击此处编辑母版副标题样式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962519" y="428176"/>
            <a:ext cx="3402161" cy="9122859"/>
          </a:xfrm>
        </p:spPr>
        <p:txBody>
          <a:bodyPr vert="eaVert"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756036" y="428176"/>
            <a:ext cx="10009256" cy="9122859"/>
          </a:xfrm>
        </p:spPr>
        <p:txBody>
          <a:bodyPr vert="eaVert"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74" y="2665578"/>
            <a:ext cx="13041617" cy="4447579"/>
          </a:xfrm>
        </p:spPr>
        <p:txBody>
          <a:bodyPr anchor="b"/>
          <a:lstStyle>
            <a:lvl1pPr>
              <a:defRPr sz="7015"/>
            </a:lvl1pPr>
          </a:lstStyle>
          <a:p>
            <a:pPr fontAlgn="base"/>
            <a:r>
              <a:rPr lang="zh-CN" altLang="en-US" sz="7015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74" y="7155233"/>
            <a:ext cx="13041617" cy="2338876"/>
          </a:xfrm>
        </p:spPr>
        <p:txBody>
          <a:bodyPr/>
          <a:lstStyle>
            <a:lvl1pPr marL="0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1pPr>
            <a:lvl2pPr marL="534035" indent="0">
              <a:buNone/>
              <a:defRPr sz="2340">
                <a:solidFill>
                  <a:schemeClr val="tx1">
                    <a:tint val="75000"/>
                  </a:schemeClr>
                </a:solidFill>
              </a:defRPr>
            </a:lvl2pPr>
            <a:lvl3pPr marL="1069340" indent="0">
              <a:buNone/>
              <a:defRPr sz="2105">
                <a:solidFill>
                  <a:schemeClr val="tx1">
                    <a:tint val="75000"/>
                  </a:schemeClr>
                </a:solidFill>
              </a:defRPr>
            </a:lvl3pPr>
            <a:lvl4pPr marL="1603375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4pPr>
            <a:lvl5pPr marL="2138680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5pPr>
            <a:lvl6pPr marL="2673350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6pPr>
            <a:lvl7pPr marL="3208020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7pPr>
            <a:lvl8pPr marL="3742690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8pPr>
            <a:lvl9pPr marL="4276725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fontAlgn="base"/>
            <a:r>
              <a:rPr lang="zh-CN" altLang="en-US" sz="2805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756036" y="2494802"/>
            <a:ext cx="6668235" cy="7056233"/>
          </a:xfrm>
        </p:spPr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96444" y="2494802"/>
            <a:ext cx="6668235" cy="7056233"/>
          </a:xfrm>
        </p:spPr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519" y="569251"/>
            <a:ext cx="13041617" cy="2066628"/>
          </a:xfrm>
        </p:spPr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856" y="2772686"/>
            <a:ext cx="6044285" cy="1284525"/>
          </a:xfrm>
        </p:spPr>
        <p:txBody>
          <a:bodyPr anchor="ctr" anchorCtr="0"/>
          <a:lstStyle>
            <a:lvl1pPr marL="0" indent="0">
              <a:buNone/>
              <a:defRPr sz="3275"/>
            </a:lvl1pPr>
            <a:lvl2pPr marL="534035" indent="0">
              <a:buNone/>
              <a:defRPr sz="2805"/>
            </a:lvl2pPr>
            <a:lvl3pPr marL="1069340" indent="0">
              <a:buNone/>
              <a:defRPr sz="2340"/>
            </a:lvl3pPr>
            <a:lvl4pPr marL="1603375" indent="0">
              <a:buNone/>
              <a:defRPr sz="2105"/>
            </a:lvl4pPr>
            <a:lvl5pPr marL="2138680" indent="0">
              <a:buNone/>
              <a:defRPr sz="2105"/>
            </a:lvl5pPr>
            <a:lvl6pPr marL="2673350" indent="0">
              <a:buNone/>
              <a:defRPr sz="2105"/>
            </a:lvl6pPr>
            <a:lvl7pPr marL="3208020" indent="0">
              <a:buNone/>
              <a:defRPr sz="2105"/>
            </a:lvl7pPr>
            <a:lvl8pPr marL="3742690" indent="0">
              <a:buNone/>
              <a:defRPr sz="2105"/>
            </a:lvl8pPr>
            <a:lvl9pPr marL="4276725" indent="0">
              <a:buNone/>
              <a:defRPr sz="2105"/>
            </a:lvl9pPr>
          </a:lstStyle>
          <a:p>
            <a:pPr lvl="0" fontAlgn="base"/>
            <a:r>
              <a:rPr lang="zh-CN" altLang="en-US" sz="3275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856" y="4155477"/>
            <a:ext cx="6044285" cy="5494558"/>
          </a:xfrm>
        </p:spPr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956" y="2772686"/>
            <a:ext cx="6074053" cy="1284525"/>
          </a:xfrm>
        </p:spPr>
        <p:txBody>
          <a:bodyPr anchor="ctr" anchorCtr="0"/>
          <a:lstStyle>
            <a:lvl1pPr marL="0" indent="0">
              <a:buNone/>
              <a:defRPr sz="3275"/>
            </a:lvl1pPr>
            <a:lvl2pPr marL="534035" indent="0">
              <a:buNone/>
              <a:defRPr sz="2805"/>
            </a:lvl2pPr>
            <a:lvl3pPr marL="1069340" indent="0">
              <a:buNone/>
              <a:defRPr sz="2340"/>
            </a:lvl3pPr>
            <a:lvl4pPr marL="1603375" indent="0">
              <a:buNone/>
              <a:defRPr sz="2105"/>
            </a:lvl4pPr>
            <a:lvl5pPr marL="2138680" indent="0">
              <a:buNone/>
              <a:defRPr sz="2105"/>
            </a:lvl5pPr>
            <a:lvl6pPr marL="2673350" indent="0">
              <a:buNone/>
              <a:defRPr sz="2105"/>
            </a:lvl6pPr>
            <a:lvl7pPr marL="3208020" indent="0">
              <a:buNone/>
              <a:defRPr sz="2105"/>
            </a:lvl7pPr>
            <a:lvl8pPr marL="3742690" indent="0">
              <a:buNone/>
              <a:defRPr sz="2105"/>
            </a:lvl8pPr>
            <a:lvl9pPr marL="4276725" indent="0">
              <a:buNone/>
              <a:defRPr sz="2105"/>
            </a:lvl9pPr>
          </a:lstStyle>
          <a:p>
            <a:pPr lvl="0" fontAlgn="base"/>
            <a:r>
              <a:rPr lang="zh-CN" altLang="en-US" sz="3275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956" y="4155477"/>
            <a:ext cx="6074053" cy="5494558"/>
          </a:xfrm>
        </p:spPr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519" y="712801"/>
            <a:ext cx="4876824" cy="2494802"/>
          </a:xfrm>
        </p:spPr>
        <p:txBody>
          <a:bodyPr anchor="b"/>
          <a:lstStyle>
            <a:lvl1pPr>
              <a:defRPr sz="3740"/>
            </a:lvl1pPr>
          </a:lstStyle>
          <a:p>
            <a:pPr fontAlgn="base"/>
            <a:r>
              <a:rPr lang="zh-CN" altLang="en-US" sz="374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428273" y="1539451"/>
            <a:ext cx="7654862" cy="7598257"/>
          </a:xfrm>
        </p:spPr>
        <p:txBody>
          <a:bodyPr/>
          <a:lstStyle>
            <a:lvl1pPr>
              <a:defRPr sz="3740"/>
            </a:lvl1pPr>
            <a:lvl2pPr>
              <a:defRPr sz="3275"/>
            </a:lvl2pPr>
            <a:lvl3pPr>
              <a:defRPr sz="2805"/>
            </a:lvl3pPr>
            <a:lvl4pPr>
              <a:defRPr sz="2340"/>
            </a:lvl4pPr>
            <a:lvl5pPr>
              <a:defRPr sz="2340"/>
            </a:lvl5pPr>
            <a:lvl6pPr>
              <a:defRPr sz="2340"/>
            </a:lvl6pPr>
            <a:lvl7pPr>
              <a:defRPr sz="2340"/>
            </a:lvl7pPr>
            <a:lvl8pPr>
              <a:defRPr sz="2340"/>
            </a:lvl8pPr>
            <a:lvl9pPr>
              <a:defRPr sz="2340"/>
            </a:lvl9pPr>
          </a:lstStyle>
          <a:p>
            <a:pPr lvl="0" fontAlgn="base"/>
            <a:r>
              <a:rPr lang="zh-CN" altLang="en-US" sz="3740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327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2805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234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234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519" y="3207603"/>
            <a:ext cx="4876824" cy="5942482"/>
          </a:xfrm>
        </p:spPr>
        <p:txBody>
          <a:bodyPr/>
          <a:lstStyle>
            <a:lvl1pPr marL="0" indent="0">
              <a:buNone/>
              <a:defRPr sz="1875"/>
            </a:lvl1pPr>
            <a:lvl2pPr marL="534035" indent="0">
              <a:buNone/>
              <a:defRPr sz="1640"/>
            </a:lvl2pPr>
            <a:lvl3pPr marL="1069340" indent="0">
              <a:buNone/>
              <a:defRPr sz="1400"/>
            </a:lvl3pPr>
            <a:lvl4pPr marL="1603375" indent="0">
              <a:buNone/>
              <a:defRPr sz="1165"/>
            </a:lvl4pPr>
            <a:lvl5pPr marL="2138680" indent="0">
              <a:buNone/>
              <a:defRPr sz="1165"/>
            </a:lvl5pPr>
            <a:lvl6pPr marL="2673350" indent="0">
              <a:buNone/>
              <a:defRPr sz="1165"/>
            </a:lvl6pPr>
            <a:lvl7pPr marL="3208020" indent="0">
              <a:buNone/>
              <a:defRPr sz="1165"/>
            </a:lvl7pPr>
            <a:lvl8pPr marL="3742690" indent="0">
              <a:buNone/>
              <a:defRPr sz="1165"/>
            </a:lvl8pPr>
            <a:lvl9pPr marL="4276725" indent="0">
              <a:buNone/>
              <a:defRPr sz="1165"/>
            </a:lvl9pPr>
          </a:lstStyle>
          <a:p>
            <a:pPr lvl="0" fontAlgn="base"/>
            <a:r>
              <a:rPr lang="zh-CN" altLang="en-US" sz="1875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519" y="712801"/>
            <a:ext cx="5165933" cy="2494802"/>
          </a:xfrm>
        </p:spPr>
        <p:txBody>
          <a:bodyPr anchor="b"/>
          <a:lstStyle>
            <a:lvl1pPr>
              <a:defRPr sz="3740"/>
            </a:lvl1pPr>
          </a:lstStyle>
          <a:p>
            <a:pPr fontAlgn="base"/>
            <a:r>
              <a:rPr lang="zh-CN" altLang="en-US" sz="374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8273" y="712802"/>
            <a:ext cx="7654862" cy="8424908"/>
          </a:xfrm>
        </p:spPr>
        <p:txBody>
          <a:bodyPr/>
          <a:lstStyle>
            <a:lvl1pPr marL="0" indent="0">
              <a:buNone/>
              <a:defRPr sz="3740"/>
            </a:lvl1pPr>
            <a:lvl2pPr marL="534035" indent="0">
              <a:buNone/>
              <a:defRPr sz="3275"/>
            </a:lvl2pPr>
            <a:lvl3pPr marL="1069340" indent="0">
              <a:buNone/>
              <a:defRPr sz="2805"/>
            </a:lvl3pPr>
            <a:lvl4pPr marL="1603375" indent="0">
              <a:buNone/>
              <a:defRPr sz="2340"/>
            </a:lvl4pPr>
            <a:lvl5pPr marL="2138680" indent="0">
              <a:buNone/>
              <a:defRPr sz="2340"/>
            </a:lvl5pPr>
            <a:lvl6pPr marL="2673350" indent="0">
              <a:buNone/>
              <a:defRPr sz="2340"/>
            </a:lvl6pPr>
            <a:lvl7pPr marL="3208020" indent="0">
              <a:buNone/>
              <a:defRPr sz="2340"/>
            </a:lvl7pPr>
            <a:lvl8pPr marL="3742690" indent="0">
              <a:buNone/>
              <a:defRPr sz="2340"/>
            </a:lvl8pPr>
            <a:lvl9pPr marL="4276725" indent="0">
              <a:buNone/>
              <a:defRPr sz="2340"/>
            </a:lvl9pPr>
          </a:lstStyle>
          <a:p>
            <a:pPr fontAlgn="base"/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519" y="3207603"/>
            <a:ext cx="5165933" cy="5942482"/>
          </a:xfrm>
        </p:spPr>
        <p:txBody>
          <a:bodyPr/>
          <a:lstStyle>
            <a:lvl1pPr marL="0" indent="0">
              <a:buNone/>
              <a:defRPr sz="2340"/>
            </a:lvl1pPr>
            <a:lvl2pPr marL="534035" indent="0">
              <a:buNone/>
              <a:defRPr sz="2105"/>
            </a:lvl2pPr>
            <a:lvl3pPr marL="1069340" indent="0">
              <a:buNone/>
              <a:defRPr sz="1875"/>
            </a:lvl3pPr>
            <a:lvl4pPr marL="1603375" indent="0">
              <a:buNone/>
              <a:defRPr sz="1640"/>
            </a:lvl4pPr>
            <a:lvl5pPr marL="2138680" indent="0">
              <a:buNone/>
              <a:defRPr sz="1640"/>
            </a:lvl5pPr>
            <a:lvl6pPr marL="2673350" indent="0">
              <a:buNone/>
              <a:defRPr sz="1640"/>
            </a:lvl6pPr>
            <a:lvl7pPr marL="3208020" indent="0">
              <a:buNone/>
              <a:defRPr sz="1640"/>
            </a:lvl7pPr>
            <a:lvl8pPr marL="3742690" indent="0">
              <a:buNone/>
              <a:defRPr sz="1640"/>
            </a:lvl8pPr>
            <a:lvl9pPr marL="4276725" indent="0">
              <a:buNone/>
              <a:defRPr sz="1640"/>
            </a:lvl9pPr>
          </a:lstStyle>
          <a:p>
            <a:pPr lvl="0" fontAlgn="base"/>
            <a:r>
              <a:rPr lang="zh-CN" altLang="en-US" sz="2340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755650" y="428625"/>
            <a:ext cx="13609638" cy="1781175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 fontAlgn="base"/>
            <a:r>
              <a:rPr lang="zh-CN" altLang="en-US" sz="6860" strike="noStrike" noProof="1"/>
              <a:t>单击此处编辑母版标题样式</a:t>
            </a:r>
            <a:endParaRPr lang="zh-CN" altLang="en-US" strike="noStrike" noProof="1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755650" y="2495550"/>
            <a:ext cx="13609638" cy="705485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 fontAlgn="base"/>
            <a:r>
              <a:rPr lang="zh-CN" altLang="en-US" sz="4985" strike="noStrike" noProof="1"/>
              <a:t>单击此处编辑母版文本样式</a:t>
            </a:r>
            <a:endParaRPr lang="zh-CN" altLang="en-US" strike="noStrike" noProof="1"/>
          </a:p>
          <a:p>
            <a:pPr lvl="1" fontAlgn="base"/>
            <a:r>
              <a:rPr lang="zh-CN" altLang="en-US" sz="4365" strike="noStrike" noProof="1"/>
              <a:t>第二级</a:t>
            </a:r>
            <a:endParaRPr lang="zh-CN" altLang="en-US" strike="noStrike" noProof="1"/>
          </a:p>
          <a:p>
            <a:pPr lvl="2" fontAlgn="base"/>
            <a:r>
              <a:rPr lang="zh-CN" altLang="en-US" sz="3740" strike="noStrike" noProof="1"/>
              <a:t>第三级</a:t>
            </a:r>
            <a:endParaRPr lang="zh-CN" altLang="en-US" strike="noStrike" noProof="1"/>
          </a:p>
          <a:p>
            <a:pPr lvl="3" fontAlgn="base"/>
            <a:r>
              <a:rPr lang="zh-CN" altLang="en-US" sz="3120" strike="noStrike" noProof="1"/>
              <a:t>第四级</a:t>
            </a:r>
            <a:endParaRPr lang="zh-CN" altLang="en-US" strike="noStrike" noProof="1"/>
          </a:p>
          <a:p>
            <a:pPr lvl="4" fontAlgn="base"/>
            <a:r>
              <a:rPr lang="zh-CN" altLang="en-US" sz="3120" strike="noStrike" noProof="1"/>
              <a:t>第五级</a:t>
            </a:r>
            <a:endParaRPr lang="zh-CN" altLang="en-US" strike="noStrike" noProof="1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755650" y="9736138"/>
            <a:ext cx="3529013" cy="7429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218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5165725" y="9736138"/>
            <a:ext cx="4789488" cy="7429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218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10836275" y="9736138"/>
            <a:ext cx="3529013" cy="7429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2180"/>
            </a:lvl1pPr>
          </a:lstStyle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1425575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686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534035" lvl="0" indent="-5340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•"/>
        <a:defRPr sz="4985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1158240" lvl="1" indent="-4451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–"/>
        <a:defRPr sz="4365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782445" lvl="2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•"/>
        <a:defRPr sz="374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2495550" lvl="3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–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3208020" lvl="4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3920490" lvl="5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4632960" lvl="6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5346065" lvl="7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6059170" lvl="8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1425575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2805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13105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1425575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213868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2851785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356362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4276725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498983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57023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2487578" y="908715"/>
            <a:ext cx="3676368" cy="42735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z="1400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050" name="文本框 1"/>
          <p:cNvSpPr txBox="1"/>
          <p:nvPr/>
        </p:nvSpPr>
        <p:spPr>
          <a:xfrm>
            <a:off x="5162550" y="233338"/>
            <a:ext cx="4368504" cy="369332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r>
              <a:rPr lang="zh-CN" altLang="en-US" b="1" dirty="0">
                <a:latin typeface="宋体" panose="02010600030101010101" pitchFamily="2" charset="-122"/>
              </a:rPr>
              <a:t>梅州市政府投资工程建设项目审批流程图</a:t>
            </a:r>
          </a:p>
        </p:txBody>
      </p:sp>
      <p:sp>
        <p:nvSpPr>
          <p:cNvPr id="2051" name="文本框 2"/>
          <p:cNvSpPr txBox="1"/>
          <p:nvPr/>
        </p:nvSpPr>
        <p:spPr>
          <a:xfrm>
            <a:off x="4927979" y="521370"/>
            <a:ext cx="4852610" cy="307777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r>
              <a:rPr lang="zh-CN" altLang="en-US" sz="1400" b="1" dirty="0" smtClean="0">
                <a:latin typeface="宋体" panose="02010600030101010101" pitchFamily="2" charset="-122"/>
              </a:rPr>
              <a:t>（适用于房屋建筑工程类</a:t>
            </a:r>
            <a:r>
              <a:rPr lang="zh-CN" altLang="en-US" sz="1400" b="1" dirty="0">
                <a:latin typeface="宋体" panose="02010600030101010101" pitchFamily="2" charset="-122"/>
              </a:rPr>
              <a:t>审批时间控制</a:t>
            </a:r>
            <a:r>
              <a:rPr lang="zh-CN" altLang="en-US" sz="1400" b="1" dirty="0" smtClean="0">
                <a:latin typeface="宋体" panose="02010600030101010101" pitchFamily="2" charset="-122"/>
              </a:rPr>
              <a:t>在</a:t>
            </a:r>
            <a:r>
              <a:rPr lang="en-US" altLang="zh-CN" sz="1400" b="1" dirty="0" smtClean="0">
                <a:latin typeface="宋体" panose="02010600030101010101" pitchFamily="2" charset="-122"/>
              </a:rPr>
              <a:t>60</a:t>
            </a:r>
            <a:r>
              <a:rPr lang="zh-CN" altLang="en-US" sz="1400" b="1" dirty="0" smtClean="0">
                <a:latin typeface="宋体" panose="02010600030101010101" pitchFamily="2" charset="-122"/>
              </a:rPr>
              <a:t>个</a:t>
            </a:r>
            <a:r>
              <a:rPr lang="zh-CN" altLang="en-US" sz="1400" b="1" dirty="0">
                <a:latin typeface="宋体" panose="02010600030101010101" pitchFamily="2" charset="-122"/>
              </a:rPr>
              <a:t>工作日以内）</a:t>
            </a:r>
          </a:p>
        </p:txBody>
      </p:sp>
      <p:sp>
        <p:nvSpPr>
          <p:cNvPr id="6" name="矩形 5"/>
          <p:cNvSpPr/>
          <p:nvPr/>
        </p:nvSpPr>
        <p:spPr>
          <a:xfrm>
            <a:off x="488950" y="905540"/>
            <a:ext cx="1998627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前期工作</a:t>
            </a:r>
          </a:p>
        </p:txBody>
      </p:sp>
      <p:sp>
        <p:nvSpPr>
          <p:cNvPr id="20" name="矩形 19"/>
          <p:cNvSpPr/>
          <p:nvPr/>
        </p:nvSpPr>
        <p:spPr>
          <a:xfrm>
            <a:off x="6164580" y="905540"/>
            <a:ext cx="3019425" cy="42735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9183688" y="905223"/>
            <a:ext cx="2982913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12165013" y="905223"/>
            <a:ext cx="2640013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488950" y="1324322"/>
            <a:ext cx="431800" cy="235579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1400" strike="noStrike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技术审查或第三方行为</a:t>
            </a:r>
            <a:endParaRPr lang="zh-CN" altLang="en-US" sz="1400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5" name="矩形 24"/>
          <p:cNvSpPr/>
          <p:nvPr/>
        </p:nvSpPr>
        <p:spPr>
          <a:xfrm>
            <a:off x="485999" y="3680117"/>
            <a:ext cx="431800" cy="2894069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1400" strike="noStrike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行政审批主线</a:t>
            </a:r>
            <a:endParaRPr lang="zh-CN" altLang="en-US" sz="1400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485999" y="6585547"/>
            <a:ext cx="431800" cy="350837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1400" strike="noStrike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行政审批辅线</a:t>
            </a:r>
            <a:endParaRPr lang="zh-CN" altLang="en-US" sz="1400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27" name="直接连接符 26"/>
          <p:cNvCxnSpPr/>
          <p:nvPr/>
        </p:nvCxnSpPr>
        <p:spPr>
          <a:xfrm flipH="1">
            <a:off x="2487577" y="1336201"/>
            <a:ext cx="3175" cy="8659813"/>
          </a:xfrm>
          <a:prstGeom prst="line">
            <a:avLst/>
          </a:prstGeom>
          <a:ln w="38100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接箭头连接符 28"/>
          <p:cNvCxnSpPr/>
          <p:nvPr/>
        </p:nvCxnSpPr>
        <p:spPr>
          <a:xfrm>
            <a:off x="6163945" y="1332865"/>
            <a:ext cx="0" cy="721741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箭头连接符 29"/>
          <p:cNvCxnSpPr/>
          <p:nvPr/>
        </p:nvCxnSpPr>
        <p:spPr>
          <a:xfrm>
            <a:off x="12165013" y="1360835"/>
            <a:ext cx="0" cy="864870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连接符 31"/>
          <p:cNvCxnSpPr/>
          <p:nvPr/>
        </p:nvCxnSpPr>
        <p:spPr>
          <a:xfrm flipH="1">
            <a:off x="14801850" y="1360835"/>
            <a:ext cx="3175" cy="8658225"/>
          </a:xfrm>
          <a:prstGeom prst="line">
            <a:avLst/>
          </a:prstGeom>
          <a:ln w="38100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连接符 32"/>
          <p:cNvCxnSpPr/>
          <p:nvPr/>
        </p:nvCxnSpPr>
        <p:spPr>
          <a:xfrm flipV="1">
            <a:off x="2487577" y="10017819"/>
            <a:ext cx="12317449" cy="1242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接箭头连接符 34"/>
          <p:cNvCxnSpPr/>
          <p:nvPr/>
        </p:nvCxnSpPr>
        <p:spPr>
          <a:xfrm>
            <a:off x="2487577" y="6642050"/>
            <a:ext cx="12328055" cy="1588"/>
          </a:xfrm>
          <a:prstGeom prst="straightConnector1">
            <a:avLst/>
          </a:prstGeom>
          <a:ln w="3810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39" name="文本框 43"/>
          <p:cNvSpPr txBox="1"/>
          <p:nvPr/>
        </p:nvSpPr>
        <p:spPr>
          <a:xfrm>
            <a:off x="3514725" y="1095723"/>
            <a:ext cx="1998663" cy="22987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自然资源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部门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牵头，</a:t>
            </a:r>
            <a:r>
              <a:rPr lang="en-US" altLang="zh-CN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35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个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工作日</a:t>
            </a:r>
          </a:p>
        </p:txBody>
      </p:sp>
      <p:cxnSp>
        <p:nvCxnSpPr>
          <p:cNvPr id="50" name="直接箭头连接符 49"/>
          <p:cNvCxnSpPr/>
          <p:nvPr/>
        </p:nvCxnSpPr>
        <p:spPr>
          <a:xfrm>
            <a:off x="9183688" y="1440210"/>
            <a:ext cx="0" cy="782320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41" name="文本框 50"/>
          <p:cNvSpPr txBox="1"/>
          <p:nvPr/>
        </p:nvSpPr>
        <p:spPr>
          <a:xfrm>
            <a:off x="3454400" y="881410"/>
            <a:ext cx="2162175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</a:rPr>
              <a:t>立项用地规划许可阶段</a:t>
            </a:r>
          </a:p>
        </p:txBody>
      </p:sp>
      <p:sp>
        <p:nvSpPr>
          <p:cNvPr id="2142" name="文本框 51"/>
          <p:cNvSpPr txBox="1"/>
          <p:nvPr/>
        </p:nvSpPr>
        <p:spPr>
          <a:xfrm>
            <a:off x="6667500" y="1106835"/>
            <a:ext cx="1998663" cy="22987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自然资源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部门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牵头，</a:t>
            </a:r>
            <a:r>
              <a:rPr lang="en-US" altLang="zh-CN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10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个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工作日</a:t>
            </a:r>
          </a:p>
        </p:txBody>
      </p:sp>
      <p:sp>
        <p:nvSpPr>
          <p:cNvPr id="2143" name="文本框 52"/>
          <p:cNvSpPr txBox="1"/>
          <p:nvPr/>
        </p:nvSpPr>
        <p:spPr>
          <a:xfrm>
            <a:off x="6619875" y="881410"/>
            <a:ext cx="2162175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 dirty="0" smtClean="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   工程建设许可</a:t>
            </a:r>
            <a:r>
              <a:rPr lang="zh-CN" altLang="en-US" sz="1400" dirty="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阶段</a:t>
            </a:r>
          </a:p>
        </p:txBody>
      </p:sp>
      <p:sp>
        <p:nvSpPr>
          <p:cNvPr id="2144" name="文本框 53"/>
          <p:cNvSpPr txBox="1"/>
          <p:nvPr/>
        </p:nvSpPr>
        <p:spPr>
          <a:xfrm>
            <a:off x="9875838" y="1106835"/>
            <a:ext cx="1998662" cy="2301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住建部门牵头，</a:t>
            </a:r>
            <a:r>
              <a:rPr lang="en-US" altLang="zh-CN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8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个工作日</a:t>
            </a:r>
          </a:p>
        </p:txBody>
      </p:sp>
      <p:sp>
        <p:nvSpPr>
          <p:cNvPr id="2145" name="文本框 54"/>
          <p:cNvSpPr txBox="1"/>
          <p:nvPr/>
        </p:nvSpPr>
        <p:spPr>
          <a:xfrm>
            <a:off x="10004425" y="881410"/>
            <a:ext cx="2160588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施工许可阶段</a:t>
            </a:r>
          </a:p>
        </p:txBody>
      </p:sp>
      <p:sp>
        <p:nvSpPr>
          <p:cNvPr id="2146" name="文本框 57"/>
          <p:cNvSpPr txBox="1"/>
          <p:nvPr/>
        </p:nvSpPr>
        <p:spPr>
          <a:xfrm>
            <a:off x="12582525" y="1130648"/>
            <a:ext cx="1998663" cy="230187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住建部门牵头，</a:t>
            </a:r>
            <a:r>
              <a:rPr lang="en-US" altLang="zh-CN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7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个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工作日</a:t>
            </a:r>
          </a:p>
        </p:txBody>
      </p:sp>
      <p:sp>
        <p:nvSpPr>
          <p:cNvPr id="2147" name="文本框 58"/>
          <p:cNvSpPr txBox="1"/>
          <p:nvPr/>
        </p:nvSpPr>
        <p:spPr>
          <a:xfrm>
            <a:off x="12731750" y="881410"/>
            <a:ext cx="2160588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竣工验收阶段</a:t>
            </a:r>
          </a:p>
        </p:txBody>
      </p:sp>
      <p:sp>
        <p:nvSpPr>
          <p:cNvPr id="82" name="矩形 81"/>
          <p:cNvSpPr/>
          <p:nvPr/>
        </p:nvSpPr>
        <p:spPr>
          <a:xfrm>
            <a:off x="3205163" y="9265819"/>
            <a:ext cx="8894763" cy="67227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3" name="矩形 82"/>
          <p:cNvSpPr/>
          <p:nvPr/>
        </p:nvSpPr>
        <p:spPr>
          <a:xfrm>
            <a:off x="6292850" y="6777372"/>
            <a:ext cx="2647950" cy="1665587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74" name="文本框 83"/>
          <p:cNvSpPr txBox="1"/>
          <p:nvPr/>
        </p:nvSpPr>
        <p:spPr>
          <a:xfrm>
            <a:off x="6839595" y="6858074"/>
            <a:ext cx="1686401" cy="214313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第二阶段可并联或并行办理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事项</a:t>
            </a:r>
            <a:endParaRPr lang="zh-CN" altLang="en-US" sz="800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5" name="圆角矩形 84"/>
          <p:cNvSpPr/>
          <p:nvPr/>
        </p:nvSpPr>
        <p:spPr>
          <a:xfrm>
            <a:off x="6402705" y="7074098"/>
            <a:ext cx="2449513" cy="198438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76" name="文本框 85"/>
          <p:cNvSpPr txBox="1"/>
          <p:nvPr/>
        </p:nvSpPr>
        <p:spPr>
          <a:xfrm>
            <a:off x="6436995" y="7074098"/>
            <a:ext cx="2362200" cy="21544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 algn="ctr"/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超限高层建筑工程抗震设防审批（住建部门）</a:t>
            </a:r>
          </a:p>
        </p:txBody>
      </p:sp>
      <p:sp>
        <p:nvSpPr>
          <p:cNvPr id="87" name="矩形 86"/>
          <p:cNvSpPr/>
          <p:nvPr/>
        </p:nvSpPr>
        <p:spPr>
          <a:xfrm>
            <a:off x="9274810" y="6802023"/>
            <a:ext cx="2787015" cy="229943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78" name="文本框 87"/>
          <p:cNvSpPr txBox="1"/>
          <p:nvPr/>
        </p:nvSpPr>
        <p:spPr>
          <a:xfrm>
            <a:off x="9394160" y="6858074"/>
            <a:ext cx="2647950" cy="21544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 algn="ctr"/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第三阶段可并联或并行办理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事项</a:t>
            </a:r>
            <a:endParaRPr lang="en-US" altLang="zh-CN" sz="800" b="1" dirty="0" smtClean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91" name="圆角矩形 90"/>
          <p:cNvSpPr/>
          <p:nvPr/>
        </p:nvSpPr>
        <p:spPr>
          <a:xfrm>
            <a:off x="9340851" y="7362130"/>
            <a:ext cx="2611311" cy="238676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市政设施建设类</a:t>
            </a:r>
            <a:r>
              <a:rPr lang="zh-CN" altLang="en-US" sz="7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审批  （</a:t>
            </a:r>
            <a:r>
              <a:rPr lang="zh-CN" altLang="en-US" sz="7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住建</a:t>
            </a:r>
            <a:r>
              <a:rPr lang="zh-CN" altLang="en-US" sz="7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部门或城管部门</a:t>
            </a:r>
            <a:r>
              <a:rPr lang="zh-CN" altLang="en-US" sz="700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  <a:endParaRPr lang="zh-CN" altLang="en-US" sz="700" strike="noStrike" noProof="1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95" name="圆角矩形 94"/>
          <p:cNvSpPr/>
          <p:nvPr/>
        </p:nvSpPr>
        <p:spPr>
          <a:xfrm>
            <a:off x="6394238" y="7526851"/>
            <a:ext cx="2447925" cy="20159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87" name="文本框 95"/>
          <p:cNvSpPr txBox="1"/>
          <p:nvPr/>
        </p:nvSpPr>
        <p:spPr>
          <a:xfrm>
            <a:off x="6671171" y="7526851"/>
            <a:ext cx="1968624" cy="214312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 algn="ctr"/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入河排污口设置审核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（生态环境部门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grpSp>
        <p:nvGrpSpPr>
          <p:cNvPr id="2289" name="组合 100"/>
          <p:cNvGrpSpPr/>
          <p:nvPr/>
        </p:nvGrpSpPr>
        <p:grpSpPr>
          <a:xfrm>
            <a:off x="6361960" y="7752094"/>
            <a:ext cx="2490787" cy="214312"/>
            <a:chOff x="10029" y="12596"/>
            <a:chExt cx="3922" cy="337"/>
          </a:xfrm>
        </p:grpSpPr>
        <p:sp>
          <p:nvSpPr>
            <p:cNvPr id="102" name="圆角矩形 101"/>
            <p:cNvSpPr/>
            <p:nvPr/>
          </p:nvSpPr>
          <p:spPr>
            <a:xfrm>
              <a:off x="10095" y="12606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291" name="文本框 102"/>
            <p:cNvSpPr txBox="1"/>
            <p:nvPr/>
          </p:nvSpPr>
          <p:spPr>
            <a:xfrm>
              <a:off x="10029" y="12596"/>
              <a:ext cx="3841" cy="33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占用农业灌溉水源、灌排工程设施审批（水务部门）</a:t>
              </a:r>
            </a:p>
          </p:txBody>
        </p:sp>
      </p:grpSp>
      <p:grpSp>
        <p:nvGrpSpPr>
          <p:cNvPr id="2292" name="组合 103"/>
          <p:cNvGrpSpPr/>
          <p:nvPr/>
        </p:nvGrpSpPr>
        <p:grpSpPr>
          <a:xfrm>
            <a:off x="6407140" y="7981267"/>
            <a:ext cx="2489516" cy="215250"/>
            <a:chOff x="10062" y="12274"/>
            <a:chExt cx="3920" cy="341"/>
          </a:xfrm>
        </p:grpSpPr>
        <p:sp>
          <p:nvSpPr>
            <p:cNvPr id="105" name="圆角矩形 104"/>
            <p:cNvSpPr/>
            <p:nvPr/>
          </p:nvSpPr>
          <p:spPr>
            <a:xfrm>
              <a:off x="10062" y="12274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294" name="文本框 105"/>
            <p:cNvSpPr txBox="1"/>
            <p:nvPr/>
          </p:nvSpPr>
          <p:spPr>
            <a:xfrm>
              <a:off x="10141" y="12274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/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地名命名核准（命名业务主管部门）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296" name="组合 118"/>
          <p:cNvGrpSpPr/>
          <p:nvPr/>
        </p:nvGrpSpPr>
        <p:grpSpPr>
          <a:xfrm>
            <a:off x="3273395" y="9392591"/>
            <a:ext cx="2444743" cy="215250"/>
            <a:chOff x="10029" y="12596"/>
            <a:chExt cx="3922" cy="341"/>
          </a:xfrm>
        </p:grpSpPr>
        <p:sp>
          <p:nvSpPr>
            <p:cNvPr id="120" name="圆角矩形 119"/>
            <p:cNvSpPr/>
            <p:nvPr/>
          </p:nvSpPr>
          <p:spPr>
            <a:xfrm>
              <a:off x="10095" y="12606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298" name="文本框 120"/>
            <p:cNvSpPr txBox="1"/>
            <p:nvPr/>
          </p:nvSpPr>
          <p:spPr>
            <a:xfrm>
              <a:off x="10029" y="12596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建设项目压覆重要矿产资源审批（自然资源部门</a:t>
              </a:r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）</a:t>
              </a:r>
            </a:p>
          </p:txBody>
        </p:sp>
      </p:grpSp>
      <p:sp>
        <p:nvSpPr>
          <p:cNvPr id="123" name="圆角矩形 122"/>
          <p:cNvSpPr/>
          <p:nvPr/>
        </p:nvSpPr>
        <p:spPr>
          <a:xfrm>
            <a:off x="6064081" y="9653742"/>
            <a:ext cx="1404143" cy="20010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01" name="文本框 123"/>
          <p:cNvSpPr txBox="1"/>
          <p:nvPr/>
        </p:nvSpPr>
        <p:spPr>
          <a:xfrm>
            <a:off x="6041606" y="9656278"/>
            <a:ext cx="1590077" cy="21525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取水许可审批（水务部门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grpSp>
        <p:nvGrpSpPr>
          <p:cNvPr id="2302" name="组合 127"/>
          <p:cNvGrpSpPr/>
          <p:nvPr/>
        </p:nvGrpSpPr>
        <p:grpSpPr>
          <a:xfrm>
            <a:off x="3314535" y="9650978"/>
            <a:ext cx="2124316" cy="215250"/>
            <a:chOff x="1376" y="12635"/>
            <a:chExt cx="4153" cy="341"/>
          </a:xfrm>
        </p:grpSpPr>
        <p:sp>
          <p:nvSpPr>
            <p:cNvPr id="129" name="圆角矩形 128"/>
            <p:cNvSpPr/>
            <p:nvPr/>
          </p:nvSpPr>
          <p:spPr>
            <a:xfrm>
              <a:off x="1376" y="12635"/>
              <a:ext cx="4153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04" name="文本框 129"/>
            <p:cNvSpPr txBox="1"/>
            <p:nvPr/>
          </p:nvSpPr>
          <p:spPr>
            <a:xfrm>
              <a:off x="1376" y="12635"/>
              <a:ext cx="4153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生产建设项目水土保持方案审批（水务部门）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2" name="矩形 1"/>
          <p:cNvSpPr/>
          <p:nvPr/>
        </p:nvSpPr>
        <p:spPr>
          <a:xfrm>
            <a:off x="3190240" y="6777373"/>
            <a:ext cx="2820670" cy="1665587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" name="圆角矩形 7"/>
          <p:cNvSpPr/>
          <p:nvPr/>
        </p:nvSpPr>
        <p:spPr>
          <a:xfrm>
            <a:off x="3330893" y="7337553"/>
            <a:ext cx="2616506" cy="33718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83"/>
          <p:cNvSpPr txBox="1"/>
          <p:nvPr/>
        </p:nvSpPr>
        <p:spPr>
          <a:xfrm>
            <a:off x="3703320" y="6858074"/>
            <a:ext cx="1666875" cy="21399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第一阶段可并联或并行办理事项</a:t>
            </a:r>
          </a:p>
        </p:txBody>
      </p:sp>
      <p:sp>
        <p:nvSpPr>
          <p:cNvPr id="3" name="文本框 85"/>
          <p:cNvSpPr txBox="1"/>
          <p:nvPr/>
        </p:nvSpPr>
        <p:spPr>
          <a:xfrm>
            <a:off x="3383211" y="7362130"/>
            <a:ext cx="2560626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国家风景名胜区内重大建设工程项目选址方案核准（风景名胜管理部门）</a:t>
            </a:r>
          </a:p>
        </p:txBody>
      </p:sp>
      <p:sp>
        <p:nvSpPr>
          <p:cNvPr id="9" name="圆角矩形 8"/>
          <p:cNvSpPr/>
          <p:nvPr/>
        </p:nvSpPr>
        <p:spPr>
          <a:xfrm>
            <a:off x="3304193" y="7725020"/>
            <a:ext cx="2643206" cy="3571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0" name="文本框 85"/>
          <p:cNvSpPr txBox="1"/>
          <p:nvPr/>
        </p:nvSpPr>
        <p:spPr>
          <a:xfrm>
            <a:off x="3278475" y="7743656"/>
            <a:ext cx="2643206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申请在地方级自然保护区修筑设施审批、建设工程永久占用林地审核、建设工程临时占用林地审批（林业部门）</a:t>
            </a:r>
          </a:p>
        </p:txBody>
      </p:sp>
      <p:sp>
        <p:nvSpPr>
          <p:cNvPr id="11" name="矩形 10"/>
          <p:cNvSpPr/>
          <p:nvPr/>
        </p:nvSpPr>
        <p:spPr>
          <a:xfrm>
            <a:off x="3170555" y="8550910"/>
            <a:ext cx="5760085" cy="63373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圆角矩形 18"/>
          <p:cNvSpPr/>
          <p:nvPr/>
        </p:nvSpPr>
        <p:spPr>
          <a:xfrm>
            <a:off x="1345565" y="1703236"/>
            <a:ext cx="796290" cy="347345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联合评审</a:t>
            </a:r>
          </a:p>
        </p:txBody>
      </p:sp>
      <p:grpSp>
        <p:nvGrpSpPr>
          <p:cNvPr id="5" name="组合 4"/>
          <p:cNvGrpSpPr/>
          <p:nvPr/>
        </p:nvGrpSpPr>
        <p:grpSpPr>
          <a:xfrm>
            <a:off x="956660" y="2455613"/>
            <a:ext cx="1438672" cy="1266728"/>
            <a:chOff x="1535" y="4002"/>
            <a:chExt cx="2314" cy="1500"/>
          </a:xfrm>
        </p:grpSpPr>
        <p:sp>
          <p:nvSpPr>
            <p:cNvPr id="18" name="圆角矩形 17"/>
            <p:cNvSpPr/>
            <p:nvPr/>
          </p:nvSpPr>
          <p:spPr>
            <a:xfrm>
              <a:off x="1535" y="4002"/>
              <a:ext cx="2314" cy="1500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" name="文本框 85"/>
            <p:cNvSpPr txBox="1"/>
            <p:nvPr/>
          </p:nvSpPr>
          <p:spPr>
            <a:xfrm>
              <a:off x="1535" y="4031"/>
              <a:ext cx="2314" cy="142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区域评估：</a:t>
              </a:r>
              <a:endPara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压覆</a:t>
              </a:r>
              <a:r>
                <a:rPr lang="zh-CN" altLang="en-US" sz="900" b="1" dirty="0" smtClean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重要矿产资源</a:t>
              </a:r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、环境影响、节能评价、地质灾害危险性、地震安全性、气候可行性、洪水影响、水资源论证、水土保持、文物考古调查勘测、雷电灾害等。</a:t>
              </a:r>
              <a:endParaRPr lang="zh-CN" altLang="en-US" sz="9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aphicFrame>
        <p:nvGraphicFramePr>
          <p:cNvPr id="53" name="表格 52"/>
          <p:cNvGraphicFramePr/>
          <p:nvPr>
            <p:extLst>
              <p:ext uri="{D42A27DB-BD31-4B8C-83A1-F6EECF244321}">
                <p14:modId xmlns:p14="http://schemas.microsoft.com/office/powerpoint/2010/main" val="1229371025"/>
              </p:ext>
            </p:extLst>
          </p:nvPr>
        </p:nvGraphicFramePr>
        <p:xfrm>
          <a:off x="3449722" y="1438496"/>
          <a:ext cx="1877705" cy="203520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9790"/>
                <a:gridCol w="1637915"/>
              </a:tblGrid>
              <a:tr h="179668">
                <a:tc rowSpan="11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700" dirty="0">
                          <a:solidFill>
                            <a:schemeClr val="tx1"/>
                          </a:solidFill>
                        </a:rPr>
                        <a:t>编制评审文件</a:t>
                      </a:r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dirty="0" smtClean="0">
                          <a:solidFill>
                            <a:schemeClr val="tx1"/>
                          </a:solidFill>
                        </a:rPr>
                        <a:t>可行性研究</a:t>
                      </a:r>
                      <a:r>
                        <a:rPr lang="zh-CN" altLang="zh-CN" sz="600" dirty="0">
                          <a:solidFill>
                            <a:schemeClr val="tx1"/>
                          </a:solidFill>
                        </a:rPr>
                        <a:t>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压覆重要矿产资源评估报告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环境影响报告书（表）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固定资产投资项目节能报告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 smtClean="0">
                          <a:solidFill>
                            <a:schemeClr val="tx1"/>
                          </a:solidFill>
                        </a:rPr>
                        <a:t>地</a:t>
                      </a:r>
                      <a:r>
                        <a:rPr lang="zh-CN" altLang="en-US" sz="600" b="1" dirty="0" smtClean="0">
                          <a:solidFill>
                            <a:schemeClr val="tx1"/>
                          </a:solidFill>
                        </a:rPr>
                        <a:t>质</a:t>
                      </a:r>
                      <a:r>
                        <a:rPr lang="zh-CN" altLang="zh-CN" sz="600" b="1" dirty="0" smtClean="0">
                          <a:solidFill>
                            <a:schemeClr val="tx1"/>
                          </a:solidFill>
                        </a:rPr>
                        <a:t>灾害</a:t>
                      </a: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危险性评估报告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洪水影响评价报告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水资源论证报告书（表）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B w="6350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水土保持方案书（表）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建设项目用地预审与选址意见报告书</a:t>
                      </a:r>
                      <a:endParaRPr lang="zh-CN" altLang="zh-CN" sz="600" b="1" i="0" u="none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94641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社会稳定风险评估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94641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行业主管部门审查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grpSp>
        <p:nvGrpSpPr>
          <p:cNvPr id="7" name="组合 6"/>
          <p:cNvGrpSpPr/>
          <p:nvPr/>
        </p:nvGrpSpPr>
        <p:grpSpPr>
          <a:xfrm>
            <a:off x="995873" y="6777373"/>
            <a:ext cx="1407953" cy="729239"/>
            <a:chOff x="1774" y="10020"/>
            <a:chExt cx="1699" cy="1403"/>
          </a:xfrm>
          <a:noFill/>
        </p:grpSpPr>
        <p:sp>
          <p:nvSpPr>
            <p:cNvPr id="52" name="圆角矩形 51"/>
            <p:cNvSpPr/>
            <p:nvPr/>
          </p:nvSpPr>
          <p:spPr>
            <a:xfrm>
              <a:off x="1774" y="10020"/>
              <a:ext cx="1699" cy="140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en-US" altLang="zh-CN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54" name="文本框 85"/>
            <p:cNvSpPr txBox="1"/>
            <p:nvPr/>
          </p:nvSpPr>
          <p:spPr>
            <a:xfrm>
              <a:off x="1774" y="10112"/>
              <a:ext cx="1699" cy="1262"/>
            </a:xfrm>
            <a:prstGeom prst="rect">
              <a:avLst/>
            </a:prstGeom>
            <a:grp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相关部门通过多规合一业务协同平台提出建设条件，以及需要开展的评估评价事项要求。</a:t>
              </a:r>
              <a:endParaRPr lang="zh-CN" altLang="en-US" sz="9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aphicFrame>
        <p:nvGraphicFramePr>
          <p:cNvPr id="44" name="表格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4367104"/>
              </p:ext>
            </p:extLst>
          </p:nvPr>
        </p:nvGraphicFramePr>
        <p:xfrm>
          <a:off x="9647907" y="1817514"/>
          <a:ext cx="2016224" cy="10668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1450"/>
                <a:gridCol w="1354734"/>
                <a:gridCol w="360040"/>
              </a:tblGrid>
              <a:tr h="175277">
                <a:tc rowSpan="5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联合审图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建筑施工图设计</a:t>
                      </a:r>
                      <a:r>
                        <a:rPr lang="zh-CN" altLang="en-US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rowSpan="5"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10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个工作日</a:t>
                      </a: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7527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消防设计文件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503" marR="91503" marT="45733" marB="4573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527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人防设计文件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503" marR="91503" marT="45733" marB="4573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527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技防设计文件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503" marR="91503" marT="45733" marB="4573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7527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防雷装置设计文件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503" marR="91503" marT="45733" marB="4573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  <p:sp>
        <p:nvSpPr>
          <p:cNvPr id="45" name="矩形 44"/>
          <p:cNvSpPr/>
          <p:nvPr/>
        </p:nvSpPr>
        <p:spPr>
          <a:xfrm>
            <a:off x="6801922" y="1407638"/>
            <a:ext cx="1524396" cy="368697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供水、供电、燃气、排水、、通信等市政公用基础设施报装手续提前到开工前办理</a:t>
            </a:r>
            <a:endParaRPr lang="zh-CN" altLang="en-US" sz="7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14" name="圆角矩形 113"/>
          <p:cNvSpPr/>
          <p:nvPr/>
        </p:nvSpPr>
        <p:spPr>
          <a:xfrm>
            <a:off x="9340852" y="8298234"/>
            <a:ext cx="2611310" cy="34925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因</a:t>
            </a:r>
            <a:r>
              <a:rPr lang="zh-CN" altLang="en-US" sz="7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工程建设需要拆除、改动、迁移供水、排水与污水处理设施审核（供排水主管部门</a:t>
            </a:r>
            <a:r>
              <a:rPr lang="zh-CN" altLang="en-US" sz="7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115" name="圆角矩形 114"/>
          <p:cNvSpPr/>
          <p:nvPr/>
        </p:nvSpPr>
        <p:spPr>
          <a:xfrm>
            <a:off x="9340852" y="7650162"/>
            <a:ext cx="2611310" cy="255884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工程建设涉及城市绿地、树木</a:t>
            </a:r>
            <a:r>
              <a:rPr lang="zh-CN" altLang="en-US" sz="7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审批（住建</a:t>
            </a:r>
            <a:r>
              <a:rPr lang="zh-CN" altLang="en-US" sz="7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部门或城管部门）</a:t>
            </a:r>
          </a:p>
        </p:txBody>
      </p:sp>
      <p:sp>
        <p:nvSpPr>
          <p:cNvPr id="122" name="矩形 121"/>
          <p:cNvSpPr/>
          <p:nvPr/>
        </p:nvSpPr>
        <p:spPr>
          <a:xfrm>
            <a:off x="12490450" y="1408703"/>
            <a:ext cx="1524396" cy="368697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供水、供电、燃气、排水、通信等市政公用基础设施竣工验收后直接办理接入事宜</a:t>
            </a:r>
            <a:endParaRPr lang="zh-CN" altLang="en-US" sz="7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2273" name="直接箭头连接符 2272"/>
          <p:cNvCxnSpPr>
            <a:stCxn id="45" idx="3"/>
            <a:endCxn id="122" idx="1"/>
          </p:cNvCxnSpPr>
          <p:nvPr/>
        </p:nvCxnSpPr>
        <p:spPr>
          <a:xfrm>
            <a:off x="8326318" y="1591987"/>
            <a:ext cx="4164132" cy="106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6" name="圆角矩形 145"/>
          <p:cNvSpPr/>
          <p:nvPr/>
        </p:nvSpPr>
        <p:spPr>
          <a:xfrm>
            <a:off x="3305175" y="8154218"/>
            <a:ext cx="2616506" cy="214314"/>
          </a:xfrm>
          <a:prstGeom prst="roundRect">
            <a:avLst>
              <a:gd name="adj" fmla="val 37408"/>
            </a:avLst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涉及国家安全事项的建设项目管控要求（国安部门）</a:t>
            </a:r>
            <a:endParaRPr lang="zh-CN" altLang="en-US" sz="800" b="1" noProof="1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7" name="右箭头 146"/>
          <p:cNvSpPr/>
          <p:nvPr/>
        </p:nvSpPr>
        <p:spPr>
          <a:xfrm>
            <a:off x="6130915" y="4404863"/>
            <a:ext cx="357190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50" name="右箭头 149"/>
          <p:cNvSpPr/>
          <p:nvPr/>
        </p:nvSpPr>
        <p:spPr>
          <a:xfrm>
            <a:off x="2416139" y="4553496"/>
            <a:ext cx="174984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51" name="圆角矩形 150"/>
          <p:cNvSpPr/>
          <p:nvPr/>
        </p:nvSpPr>
        <p:spPr>
          <a:xfrm>
            <a:off x="987379" y="4122283"/>
            <a:ext cx="1424941" cy="92869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政府投资计划或经市政府审定的专项规划、行动计划</a:t>
            </a:r>
            <a:r>
              <a:rPr lang="zh-CN" altLang="en-US" sz="900" b="1" strike="noStrike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、市政</a:t>
            </a:r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府常务会议纪</a:t>
            </a:r>
            <a:r>
              <a:rPr lang="zh-CN" altLang="en-US" sz="900" b="1" strike="noStrike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要、市政府决定事项通知书等政府文</a:t>
            </a:r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件中明确的项目</a:t>
            </a:r>
          </a:p>
        </p:txBody>
      </p:sp>
      <p:sp>
        <p:nvSpPr>
          <p:cNvPr id="152" name="右箭头 151"/>
          <p:cNvSpPr/>
          <p:nvPr/>
        </p:nvSpPr>
        <p:spPr>
          <a:xfrm>
            <a:off x="8845559" y="4333425"/>
            <a:ext cx="637531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162" name="直接箭头连接符 161"/>
          <p:cNvCxnSpPr/>
          <p:nvPr/>
        </p:nvCxnSpPr>
        <p:spPr>
          <a:xfrm flipH="1">
            <a:off x="10584011" y="2918605"/>
            <a:ext cx="1" cy="98714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95" name="文本框 117"/>
          <p:cNvSpPr txBox="1"/>
          <p:nvPr/>
        </p:nvSpPr>
        <p:spPr>
          <a:xfrm>
            <a:off x="6635750" y="9223490"/>
            <a:ext cx="2200275" cy="214313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第一、二、三阶段可并联或并行办理事项</a:t>
            </a:r>
          </a:p>
        </p:txBody>
      </p:sp>
      <p:grpSp>
        <p:nvGrpSpPr>
          <p:cNvPr id="159" name="组合 127"/>
          <p:cNvGrpSpPr/>
          <p:nvPr/>
        </p:nvGrpSpPr>
        <p:grpSpPr>
          <a:xfrm>
            <a:off x="6025404" y="9398201"/>
            <a:ext cx="2504711" cy="215250"/>
            <a:chOff x="1697" y="12635"/>
            <a:chExt cx="4216" cy="341"/>
          </a:xfrm>
        </p:grpSpPr>
        <p:sp>
          <p:nvSpPr>
            <p:cNvPr id="163" name="圆角矩形 162"/>
            <p:cNvSpPr/>
            <p:nvPr/>
          </p:nvSpPr>
          <p:spPr>
            <a:xfrm>
              <a:off x="1760" y="12647"/>
              <a:ext cx="4153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64" name="文本框 129"/>
            <p:cNvSpPr txBox="1"/>
            <p:nvPr/>
          </p:nvSpPr>
          <p:spPr>
            <a:xfrm>
              <a:off x="1697" y="12635"/>
              <a:ext cx="4216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建设工程文物保护和考古许可（文化广电旅游部门）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70" name="组合 127"/>
          <p:cNvGrpSpPr/>
          <p:nvPr/>
        </p:nvGrpSpPr>
        <p:grpSpPr>
          <a:xfrm>
            <a:off x="9552190" y="9643653"/>
            <a:ext cx="2283162" cy="215249"/>
            <a:chOff x="1328" y="12615"/>
            <a:chExt cx="4316" cy="341"/>
          </a:xfrm>
        </p:grpSpPr>
        <p:sp>
          <p:nvSpPr>
            <p:cNvPr id="171" name="圆角矩形 170"/>
            <p:cNvSpPr/>
            <p:nvPr/>
          </p:nvSpPr>
          <p:spPr>
            <a:xfrm>
              <a:off x="1376" y="12635"/>
              <a:ext cx="4153" cy="317"/>
            </a:xfrm>
            <a:prstGeom prst="roundRect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72" name="文本框 129"/>
            <p:cNvSpPr txBox="1"/>
            <p:nvPr/>
          </p:nvSpPr>
          <p:spPr>
            <a:xfrm>
              <a:off x="1328" y="12615"/>
              <a:ext cx="4316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国有建设</a:t>
              </a:r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用地使用权首次登记（自然资源部门）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73" name="组合 127"/>
          <p:cNvGrpSpPr/>
          <p:nvPr/>
        </p:nvGrpSpPr>
        <p:grpSpPr>
          <a:xfrm>
            <a:off x="9575497" y="9392787"/>
            <a:ext cx="1699494" cy="215250"/>
            <a:chOff x="1376" y="12635"/>
            <a:chExt cx="3156" cy="341"/>
          </a:xfrm>
        </p:grpSpPr>
        <p:sp>
          <p:nvSpPr>
            <p:cNvPr id="174" name="圆角矩形 173"/>
            <p:cNvSpPr/>
            <p:nvPr/>
          </p:nvSpPr>
          <p:spPr>
            <a:xfrm>
              <a:off x="1376" y="12635"/>
              <a:ext cx="307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75" name="文本框 129"/>
            <p:cNvSpPr txBox="1"/>
            <p:nvPr/>
          </p:nvSpPr>
          <p:spPr>
            <a:xfrm>
              <a:off x="1376" y="12635"/>
              <a:ext cx="3156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洪水影响评价审批（水务部门）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176" name="TextBox 3379"/>
          <p:cNvSpPr txBox="1">
            <a:spLocks noChangeArrowheads="1"/>
          </p:cNvSpPr>
          <p:nvPr/>
        </p:nvSpPr>
        <p:spPr bwMode="auto">
          <a:xfrm>
            <a:off x="11774517" y="10017819"/>
            <a:ext cx="646112" cy="27781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r>
              <a:rPr lang="zh-CN" altLang="en-US" sz="12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图例：</a:t>
            </a:r>
          </a:p>
        </p:txBody>
      </p:sp>
      <p:sp>
        <p:nvSpPr>
          <p:cNvPr id="177" name="矩形 176"/>
          <p:cNvSpPr/>
          <p:nvPr/>
        </p:nvSpPr>
        <p:spPr>
          <a:xfrm>
            <a:off x="12498705" y="10067989"/>
            <a:ext cx="436563" cy="176213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8" name="TextBox 150"/>
          <p:cNvSpPr txBox="1">
            <a:spLocks noChangeArrowheads="1"/>
          </p:cNvSpPr>
          <p:nvPr/>
        </p:nvSpPr>
        <p:spPr bwMode="auto">
          <a:xfrm>
            <a:off x="12274583" y="10208048"/>
            <a:ext cx="925203" cy="36933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基本建设流程政府审批事项</a:t>
            </a:r>
          </a:p>
        </p:txBody>
      </p:sp>
      <p:sp>
        <p:nvSpPr>
          <p:cNvPr id="179" name="矩形 178"/>
          <p:cNvSpPr/>
          <p:nvPr/>
        </p:nvSpPr>
        <p:spPr>
          <a:xfrm>
            <a:off x="13453745" y="10073387"/>
            <a:ext cx="438150" cy="17621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0" name="TextBox 152"/>
          <p:cNvSpPr txBox="1">
            <a:spLocks noChangeArrowheads="1"/>
          </p:cNvSpPr>
          <p:nvPr/>
        </p:nvSpPr>
        <p:spPr bwMode="auto">
          <a:xfrm>
            <a:off x="13260705" y="10288652"/>
            <a:ext cx="876346" cy="23083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按需审批事项</a:t>
            </a:r>
          </a:p>
        </p:txBody>
      </p:sp>
      <p:sp>
        <p:nvSpPr>
          <p:cNvPr id="181" name="矩形 180"/>
          <p:cNvSpPr/>
          <p:nvPr/>
        </p:nvSpPr>
        <p:spPr>
          <a:xfrm>
            <a:off x="14306596" y="10067989"/>
            <a:ext cx="438150" cy="176213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2" name="TextBox 154"/>
          <p:cNvSpPr txBox="1">
            <a:spLocks noChangeArrowheads="1"/>
          </p:cNvSpPr>
          <p:nvPr/>
        </p:nvSpPr>
        <p:spPr bwMode="auto">
          <a:xfrm>
            <a:off x="14203409" y="10287064"/>
            <a:ext cx="644525" cy="23018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900">
                <a:latin typeface="微软雅黑" panose="020B0503020204020204" pitchFamily="34" charset="-122"/>
                <a:ea typeface="微软雅黑" panose="020B0503020204020204" pitchFamily="34" charset="-122"/>
              </a:rPr>
              <a:t>企业事项</a:t>
            </a:r>
          </a:p>
        </p:txBody>
      </p:sp>
      <p:cxnSp>
        <p:nvCxnSpPr>
          <p:cNvPr id="168" name="直接箭头连接符 167"/>
          <p:cNvCxnSpPr/>
          <p:nvPr/>
        </p:nvCxnSpPr>
        <p:spPr>
          <a:xfrm>
            <a:off x="1691357" y="3729772"/>
            <a:ext cx="8493" cy="3925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直接箭头连接符 182"/>
          <p:cNvCxnSpPr/>
          <p:nvPr/>
        </p:nvCxnSpPr>
        <p:spPr>
          <a:xfrm flipH="1" flipV="1">
            <a:off x="1742442" y="5052570"/>
            <a:ext cx="1268" cy="17334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5" name="矩形 184"/>
          <p:cNvSpPr/>
          <p:nvPr/>
        </p:nvSpPr>
        <p:spPr>
          <a:xfrm>
            <a:off x="13248813" y="206509"/>
            <a:ext cx="1727027" cy="426244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ctr"/>
            <a:r>
              <a:rPr lang="zh-CN" altLang="en-US" sz="11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政府投资房屋</a:t>
            </a:r>
            <a:r>
              <a:rPr lang="zh-CN" altLang="en-US" sz="11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建筑工程类</a:t>
            </a:r>
            <a:endParaRPr lang="en-US" altLang="zh-CN" sz="1100" b="1" dirty="0" smtClean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39" name="圆角矩形 38"/>
          <p:cNvSpPr/>
          <p:nvPr/>
        </p:nvSpPr>
        <p:spPr>
          <a:xfrm>
            <a:off x="3436620" y="8760460"/>
            <a:ext cx="1492250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1" name="圆角矩形 40"/>
          <p:cNvSpPr/>
          <p:nvPr/>
        </p:nvSpPr>
        <p:spPr>
          <a:xfrm>
            <a:off x="5207635" y="8750300"/>
            <a:ext cx="1884045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2" name="文本框 85"/>
          <p:cNvSpPr txBox="1"/>
          <p:nvPr/>
        </p:nvSpPr>
        <p:spPr>
          <a:xfrm>
            <a:off x="5201920" y="8764270"/>
            <a:ext cx="195961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修建跨越、穿越航道建筑物审批、修建临河、临湖建筑审批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（航道部门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43" name="圆角矩形 42"/>
          <p:cNvSpPr/>
          <p:nvPr/>
        </p:nvSpPr>
        <p:spPr>
          <a:xfrm>
            <a:off x="7327900" y="8750300"/>
            <a:ext cx="1402715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6" name="文本框 85"/>
          <p:cNvSpPr txBox="1"/>
          <p:nvPr/>
        </p:nvSpPr>
        <p:spPr>
          <a:xfrm>
            <a:off x="7365365" y="8752205"/>
            <a:ext cx="135636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宗教活动场所内改建或新建建筑物审批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（民宗部门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47" name="文本框 85"/>
          <p:cNvSpPr txBox="1"/>
          <p:nvPr/>
        </p:nvSpPr>
        <p:spPr>
          <a:xfrm>
            <a:off x="3435985" y="8762365"/>
            <a:ext cx="155575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国有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建设用地供地审核（自然资源部门）</a:t>
            </a:r>
          </a:p>
        </p:txBody>
      </p:sp>
      <p:sp>
        <p:nvSpPr>
          <p:cNvPr id="51" name="文本框 83"/>
          <p:cNvSpPr txBox="1"/>
          <p:nvPr/>
        </p:nvSpPr>
        <p:spPr>
          <a:xfrm>
            <a:off x="5087620" y="8548400"/>
            <a:ext cx="2476500" cy="21399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第一、二阶段可并联或并行办理事项</a:t>
            </a:r>
          </a:p>
        </p:txBody>
      </p:sp>
      <p:graphicFrame>
        <p:nvGraphicFramePr>
          <p:cNvPr id="166" name="表格 165"/>
          <p:cNvGraphicFramePr/>
          <p:nvPr/>
        </p:nvGraphicFramePr>
        <p:xfrm>
          <a:off x="12362993" y="7024950"/>
          <a:ext cx="2197418" cy="9448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1258"/>
                <a:gridCol w="1816160"/>
              </a:tblGrid>
              <a:tr h="463764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相关行业主管部门</a:t>
                      </a:r>
                    </a:p>
                  </a:txBody>
                  <a:tcPr marL="91525" marR="91525" marT="45688" marB="45688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按需统一办理城镇排水与污水处理设施竣工验收备案、燃气设施建设工程竣工验收、国家安全事项竣工验收</a:t>
                      </a:r>
                      <a:r>
                        <a:rPr lang="zh-CN" altLang="zh-CN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、</a:t>
                      </a:r>
                      <a:r>
                        <a:rPr lang="zh-CN" altLang="en-US" sz="7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  <a:sym typeface="+mn-ea"/>
                        </a:rPr>
                        <a:t>光纤到户通信设施工程竣工验收备案</a:t>
                      </a:r>
                    </a:p>
                    <a:p>
                      <a:pPr algn="l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、环保设施验收、电梯验收、园林绿化工程验收、气象部门防雷装置竣工验收、生产建设项目水土保持设施验收备案等专项验收备案事项。</a:t>
                      </a:r>
                      <a:endParaRPr lang="zh-CN" altLang="zh-CN" sz="7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525" marR="91525" marT="45688" marB="45688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67" name="文本框 87"/>
          <p:cNvSpPr txBox="1"/>
          <p:nvPr/>
        </p:nvSpPr>
        <p:spPr>
          <a:xfrm>
            <a:off x="12385675" y="6822162"/>
            <a:ext cx="1993265" cy="21544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800" b="1" dirty="0">
                <a:latin typeface="Arial" panose="020B0604020202020204" pitchFamily="34" charset="0"/>
              </a:rPr>
              <a:t>第四阶段可并联或并行办理</a:t>
            </a:r>
            <a:r>
              <a:rPr lang="zh-CN" altLang="en-US" sz="800" b="1" dirty="0" smtClean="0">
                <a:latin typeface="Arial" panose="020B0604020202020204" pitchFamily="34" charset="0"/>
              </a:rPr>
              <a:t>事项</a:t>
            </a:r>
            <a:endParaRPr lang="en-US" altLang="zh-CN" sz="800" b="1" dirty="0">
              <a:latin typeface="Arial" panose="020B0604020202020204" pitchFamily="34" charset="0"/>
            </a:endParaRPr>
          </a:p>
        </p:txBody>
      </p:sp>
      <p:graphicFrame>
        <p:nvGraphicFramePr>
          <p:cNvPr id="195" name="表格 194"/>
          <p:cNvGraphicFramePr/>
          <p:nvPr>
            <p:extLst>
              <p:ext uri="{D42A27DB-BD31-4B8C-83A1-F6EECF244321}">
                <p14:modId xmlns:p14="http://schemas.microsoft.com/office/powerpoint/2010/main" val="3583460366"/>
              </p:ext>
            </p:extLst>
          </p:nvPr>
        </p:nvGraphicFramePr>
        <p:xfrm>
          <a:off x="12600235" y="4528641"/>
          <a:ext cx="1439863" cy="186356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1959"/>
                <a:gridCol w="1007904"/>
              </a:tblGrid>
              <a:tr h="411440"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自然资源部门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747" marB="4574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</a:rPr>
                        <a:t>规划条件核实（含土地检查核验）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cs typeface="+mn-cs"/>
                        <a:sym typeface="+mn-ea"/>
                      </a:endParaRPr>
                    </a:p>
                  </a:txBody>
                  <a:tcPr marL="91509" marR="91509" marT="45747" marB="45747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304385"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住建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部门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544" marB="4554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</a:rPr>
                        <a:t>建设工程消防验收或备案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cs typeface="+mn-cs"/>
                        <a:sym typeface="+mn-ea"/>
                      </a:endParaRPr>
                    </a:p>
                  </a:txBody>
                  <a:tcPr marL="91509" marR="91509" marT="45544" marB="455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304699"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住建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部门</a:t>
                      </a: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</a:rPr>
                        <a:t>人民防空工程竣工验收备案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cs typeface="+mn-cs"/>
                        <a:sym typeface="+mn-ea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  <a:tr h="411348"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城建档案部门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</a:rPr>
                        <a:t>建设工程城建档案验收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cs typeface="+mn-cs"/>
                        <a:sym typeface="+mn-ea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  <a:tr h="278982">
                <a:tc gridSpan="2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i="0" u="none" kern="1200" baseline="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并联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审批</a:t>
                      </a:r>
                      <a:r>
                        <a:rPr lang="en-US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7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个</a:t>
                      </a:r>
                      <a:r>
                        <a:rPr lang="zh-CN" altLang="en-US" sz="800" b="1" i="0" u="none" kern="1200" baseline="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工作日</a:t>
                      </a: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89" marR="91489" marT="45710" marB="45710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96" name="TextBox 3373"/>
          <p:cNvSpPr txBox="1">
            <a:spLocks noChangeArrowheads="1"/>
          </p:cNvSpPr>
          <p:nvPr/>
        </p:nvSpPr>
        <p:spPr bwMode="auto">
          <a:xfrm>
            <a:off x="12890028" y="4352429"/>
            <a:ext cx="995362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zh-CN" altLang="en-US" sz="800" b="1">
                <a:latin typeface="微软雅黑" panose="020B0503020204020204" pitchFamily="34" charset="-122"/>
                <a:ea typeface="微软雅黑" panose="020B0503020204020204" pitchFamily="34" charset="-122"/>
              </a:rPr>
              <a:t>联合验收（备案）</a:t>
            </a:r>
          </a:p>
        </p:txBody>
      </p:sp>
      <p:sp>
        <p:nvSpPr>
          <p:cNvPr id="197" name="右箭头 196"/>
          <p:cNvSpPr/>
          <p:nvPr/>
        </p:nvSpPr>
        <p:spPr>
          <a:xfrm>
            <a:off x="11774517" y="4416283"/>
            <a:ext cx="747683" cy="344487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98" name="右箭头 197"/>
          <p:cNvSpPr/>
          <p:nvPr/>
        </p:nvSpPr>
        <p:spPr>
          <a:xfrm>
            <a:off x="14080848" y="4379723"/>
            <a:ext cx="358458" cy="390525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99" name="圆角矩形 198"/>
          <p:cNvSpPr/>
          <p:nvPr/>
        </p:nvSpPr>
        <p:spPr>
          <a:xfrm>
            <a:off x="12528227" y="4390530"/>
            <a:ext cx="1533525" cy="1963488"/>
          </a:xfrm>
          <a:prstGeom prst="roundRect">
            <a:avLst>
              <a:gd name="adj" fmla="val 295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altLang="zh-CN" sz="8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zh-CN" altLang="en-US" sz="700" b="1" dirty="0">
              <a:solidFill>
                <a:schemeClr val="tx1"/>
              </a:solidFill>
            </a:endParaRPr>
          </a:p>
        </p:txBody>
      </p:sp>
      <p:sp>
        <p:nvSpPr>
          <p:cNvPr id="200" name="圆角矩形 199"/>
          <p:cNvSpPr/>
          <p:nvPr/>
        </p:nvSpPr>
        <p:spPr>
          <a:xfrm>
            <a:off x="14439307" y="3119187"/>
            <a:ext cx="270518" cy="2874791"/>
          </a:xfrm>
          <a:prstGeom prst="round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>
              <a:defRPr/>
            </a:pPr>
            <a:r>
              <a:rPr lang="zh-CN" altLang="en-US" sz="800" b="1" dirty="0">
                <a:solidFill>
                  <a:schemeClr val="tx1"/>
                </a:solidFill>
              </a:rPr>
              <a:t>工程竣工联合验收意见书、工程竣工验收备案（住建部门</a:t>
            </a:r>
            <a:r>
              <a:rPr lang="zh-CN" altLang="en-US" sz="900" dirty="0">
                <a:solidFill>
                  <a:schemeClr val="tx1"/>
                </a:solidFill>
              </a:rPr>
              <a:t>）</a:t>
            </a:r>
          </a:p>
        </p:txBody>
      </p:sp>
      <p:graphicFrame>
        <p:nvGraphicFramePr>
          <p:cNvPr id="201" name="表格 200"/>
          <p:cNvGraphicFramePr/>
          <p:nvPr/>
        </p:nvGraphicFramePr>
        <p:xfrm>
          <a:off x="12528227" y="1918791"/>
          <a:ext cx="1533525" cy="22844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8106"/>
                <a:gridCol w="1295419"/>
              </a:tblGrid>
              <a:tr h="197888">
                <a:tc rowSpan="11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建设单位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组织</a:t>
                      </a:r>
                      <a:r>
                        <a:rPr lang="zh-CN" altLang="en-US" sz="7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验收（按需）</a:t>
                      </a:r>
                      <a:endParaRPr lang="zh-CN" altLang="en-US" sz="7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工程质量竣工验收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工程消防竣工验收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人民防空工程竣工验收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环保验收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水土保持设施验收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30474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光纤到户通讯配套竣工验收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委托联合测量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规划条件核实测量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人防测量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不动产测绘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grpSp>
        <p:nvGrpSpPr>
          <p:cNvPr id="141" name="组合 103"/>
          <p:cNvGrpSpPr/>
          <p:nvPr/>
        </p:nvGrpSpPr>
        <p:grpSpPr>
          <a:xfrm>
            <a:off x="6402705" y="8209579"/>
            <a:ext cx="2489516" cy="215250"/>
            <a:chOff x="10062" y="12274"/>
            <a:chExt cx="3920" cy="341"/>
          </a:xfrm>
        </p:grpSpPr>
        <p:sp>
          <p:nvSpPr>
            <p:cNvPr id="142" name="圆角矩形 141"/>
            <p:cNvSpPr/>
            <p:nvPr/>
          </p:nvSpPr>
          <p:spPr>
            <a:xfrm>
              <a:off x="10062" y="12274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43" name="文本框 105"/>
            <p:cNvSpPr txBox="1"/>
            <p:nvPr/>
          </p:nvSpPr>
          <p:spPr>
            <a:xfrm>
              <a:off x="10141" y="12274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/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涉及国</a:t>
              </a:r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家安全事项的建设项目审批（国安部门）</a:t>
              </a:r>
            </a:p>
          </p:txBody>
        </p:sp>
      </p:grpSp>
      <p:sp>
        <p:nvSpPr>
          <p:cNvPr id="144" name="文本框 87"/>
          <p:cNvSpPr txBox="1"/>
          <p:nvPr/>
        </p:nvSpPr>
        <p:spPr>
          <a:xfrm>
            <a:off x="12269788" y="8030244"/>
            <a:ext cx="2451100" cy="2092881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defRPr/>
            </a:pP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备注 ：</a:t>
            </a:r>
            <a:endParaRPr lang="en-US" altLang="zh-CN" sz="700" dirty="0">
              <a:latin typeface="+mn-ea"/>
              <a:ea typeface="+mn-ea"/>
              <a:cs typeface="+mn-ea"/>
            </a:endParaRPr>
          </a:p>
          <a:p>
            <a:pPr>
              <a:defRPr/>
            </a:pP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1.本流程图适用于</a:t>
            </a:r>
            <a:r>
              <a:rPr lang="zh-CN" altLang="en-US" sz="700" dirty="0">
                <a:latin typeface="+mn-ea"/>
                <a:ea typeface="+mn-ea"/>
                <a:cs typeface="+mn-ea"/>
              </a:rPr>
              <a:t>政府投资房屋建筑工程建设项目不包括特殊工程和交通、水利、能源等领域的重大工程</a:t>
            </a:r>
            <a:r>
              <a:rPr lang="en-US" altLang="zh-CN" sz="700" dirty="0" err="1">
                <a:latin typeface="+mn-ea"/>
                <a:ea typeface="+mn-ea"/>
                <a:cs typeface="+mn-ea"/>
                <a:sym typeface="+mn-ea"/>
              </a:rPr>
              <a:t>建设项目，交通、水利、能源等领域的专业工程建设项目审批流程图另行制定</a:t>
            </a: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；</a:t>
            </a:r>
            <a:endParaRPr lang="en-US" altLang="zh-CN" sz="700" dirty="0">
              <a:latin typeface="+mn-ea"/>
              <a:ea typeface="+mn-ea"/>
              <a:cs typeface="+mn-ea"/>
            </a:endParaRPr>
          </a:p>
          <a:p>
            <a:pPr>
              <a:defRPr/>
            </a:pP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2.</a:t>
            </a:r>
            <a:r>
              <a:rPr lang="zh-CN" altLang="en-US" sz="700" dirty="0">
                <a:latin typeface="+mn-ea"/>
                <a:ea typeface="+mn-ea"/>
                <a:cs typeface="+mn-ea"/>
                <a:sym typeface="+mn-ea"/>
              </a:rPr>
              <a:t>本</a:t>
            </a:r>
            <a:r>
              <a:rPr lang="en-US" altLang="zh-CN" sz="700" dirty="0" err="1">
                <a:latin typeface="+mn-ea"/>
                <a:ea typeface="+mn-ea"/>
                <a:cs typeface="+mn-ea"/>
                <a:sym typeface="+mn-ea"/>
              </a:rPr>
              <a:t>流程图包括工程建设项目审批主要事项，未涵盖所有事项</a:t>
            </a:r>
            <a:r>
              <a:rPr lang="zh-CN" altLang="en-US" sz="700" dirty="0">
                <a:latin typeface="+mn-ea"/>
                <a:ea typeface="+mn-ea"/>
                <a:cs typeface="+mn-ea"/>
                <a:sym typeface="+mn-ea"/>
              </a:rPr>
              <a:t>，</a:t>
            </a:r>
            <a:r>
              <a:rPr lang="zh-CN" altLang="en-US" sz="700" dirty="0">
                <a:latin typeface="+mn-ea"/>
                <a:ea typeface="+mn-ea"/>
              </a:rPr>
              <a:t>流程图时间只统计政府部门组织、委托或购买服务的技术审查时间，法定公示时间、</a:t>
            </a:r>
            <a:r>
              <a:rPr lang="zh-CN" altLang="zh-CN" sz="700" dirty="0">
                <a:latin typeface="+mn-ea"/>
                <a:ea typeface="+mn-ea"/>
              </a:rPr>
              <a:t>专家评审、听证及市城乡规划委员会特殊审核时间</a:t>
            </a:r>
            <a:r>
              <a:rPr lang="zh-CN" altLang="en-US" sz="700" dirty="0">
                <a:latin typeface="+mn-ea"/>
                <a:ea typeface="+mn-ea"/>
              </a:rPr>
              <a:t>及建设单位准备材料时间不计入用时。</a:t>
            </a:r>
            <a:endParaRPr lang="en-US" altLang="zh-CN" sz="700" dirty="0">
              <a:latin typeface="+mn-ea"/>
              <a:ea typeface="+mn-ea"/>
            </a:endParaRPr>
          </a:p>
          <a:p>
            <a:pPr>
              <a:defRPr/>
            </a:pPr>
            <a:r>
              <a:rPr lang="en-US" altLang="zh-CN" sz="700" dirty="0">
                <a:latin typeface="+mn-ea"/>
                <a:ea typeface="+mn-ea"/>
              </a:rPr>
              <a:t>3.</a:t>
            </a:r>
            <a:r>
              <a:rPr lang="zh-CN" altLang="en-US" sz="700" dirty="0">
                <a:latin typeface="+mn-ea"/>
                <a:ea typeface="+mn-ea"/>
              </a:rPr>
              <a:t>建设单位在开工前，自行完成《固定资产投资项目节能审查》、 《建设项目环境影响评价文件》 、《国有建设用地使用权登记》、水土保持、防洪等手续，不影响基本报建流程推进。</a:t>
            </a:r>
          </a:p>
          <a:p>
            <a:pPr>
              <a:defRPr/>
            </a:pPr>
            <a:r>
              <a:rPr lang="en-US" altLang="zh-CN" sz="700" dirty="0" smtClean="0">
                <a:latin typeface="+mn-ea"/>
                <a:sym typeface="+mn-ea"/>
              </a:rPr>
              <a:t>4.</a:t>
            </a:r>
            <a:r>
              <a:rPr lang="zh-CN" altLang="en-US" sz="700" dirty="0"/>
              <a:t>本流程图的</a:t>
            </a:r>
            <a:r>
              <a:rPr lang="zh-CN" altLang="zh-CN" sz="700" dirty="0"/>
              <a:t>国有建设用地供地审核是指核发国有建设用地批准书</a:t>
            </a:r>
            <a:r>
              <a:rPr lang="zh-CN" altLang="en-US" sz="700" dirty="0" smtClean="0"/>
              <a:t>。                                                                        </a:t>
            </a:r>
            <a:r>
              <a:rPr lang="en-US" altLang="zh-CN" sz="700" dirty="0" smtClean="0">
                <a:latin typeface="+mn-ea"/>
                <a:ea typeface="+mn-ea"/>
                <a:cs typeface="+mn-ea"/>
                <a:sym typeface="+mn-ea"/>
              </a:rPr>
              <a:t>5.</a:t>
            </a: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部分事项非法定前后置关系，可参考本流程办理。 </a:t>
            </a:r>
            <a:endParaRPr lang="zh-CN" altLang="en-US" sz="700" dirty="0"/>
          </a:p>
          <a:p>
            <a:pPr>
              <a:defRPr/>
            </a:pPr>
            <a:endParaRPr lang="zh-CN" altLang="en-US" sz="700" b="1" dirty="0">
              <a:latin typeface="+mn-ea"/>
              <a:ea typeface="+mn-ea"/>
            </a:endParaRPr>
          </a:p>
        </p:txBody>
      </p:sp>
      <p:graphicFrame>
        <p:nvGraphicFramePr>
          <p:cNvPr id="165" name="表格 164"/>
          <p:cNvGraphicFramePr/>
          <p:nvPr>
            <p:extLst>
              <p:ext uri="{D42A27DB-BD31-4B8C-83A1-F6EECF244321}">
                <p14:modId xmlns:p14="http://schemas.microsoft.com/office/powerpoint/2010/main" val="3686198093"/>
              </p:ext>
            </p:extLst>
          </p:nvPr>
        </p:nvGraphicFramePr>
        <p:xfrm>
          <a:off x="5480697" y="3761730"/>
          <a:ext cx="650218" cy="26754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/>
                <a:gridCol w="213740"/>
                <a:gridCol w="228198"/>
              </a:tblGrid>
              <a:tr h="267549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自</a:t>
                      </a:r>
                      <a:r>
                        <a:rPr lang="zh-CN" altLang="zh-CN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然资</a:t>
                      </a: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源</a:t>
                      </a: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部门</a:t>
                      </a:r>
                      <a:endParaRPr lang="zh-CN" altLang="zh-CN" sz="8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+mn-ea"/>
                        </a:rPr>
                        <a:t>建设用地（含临时用地）规划许可证</a:t>
                      </a:r>
                      <a:endParaRPr lang="zh-CN" altLang="zh-CN" sz="800" dirty="0">
                        <a:solidFill>
                          <a:schemeClr val="tx1"/>
                        </a:solidFill>
                        <a:latin typeface="+mn-ea"/>
                        <a:ea typeface="+mn-ea"/>
                        <a:sym typeface="+mn-ea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微软雅黑" panose="020B0503020204020204" pitchFamily="34" charset="-122"/>
                      </a:endParaRP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7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工作日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69" name="右箭头 168"/>
          <p:cNvSpPr/>
          <p:nvPr/>
        </p:nvSpPr>
        <p:spPr>
          <a:xfrm>
            <a:off x="5334741" y="4553496"/>
            <a:ext cx="112062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4" name="右箭头 183"/>
          <p:cNvSpPr/>
          <p:nvPr/>
        </p:nvSpPr>
        <p:spPr>
          <a:xfrm>
            <a:off x="3244990" y="4553496"/>
            <a:ext cx="142876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aphicFrame>
        <p:nvGraphicFramePr>
          <p:cNvPr id="192" name="表格 191"/>
          <p:cNvGraphicFramePr/>
          <p:nvPr>
            <p:extLst>
              <p:ext uri="{D42A27DB-BD31-4B8C-83A1-F6EECF244321}">
                <p14:modId xmlns:p14="http://schemas.microsoft.com/office/powerpoint/2010/main" val="2536828182"/>
              </p:ext>
            </p:extLst>
          </p:nvPr>
        </p:nvGraphicFramePr>
        <p:xfrm>
          <a:off x="2591123" y="3761730"/>
          <a:ext cx="624840" cy="26607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/>
                <a:gridCol w="208280"/>
                <a:gridCol w="208280"/>
              </a:tblGrid>
              <a:tr h="2660724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发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改部门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  <a:sym typeface="+mn-ea"/>
                        </a:rPr>
                        <a:t>项目建议书审批</a:t>
                      </a:r>
                      <a:endParaRPr lang="zh-CN" altLang="zh-CN" sz="8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  <a:sym typeface="+mn-ea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微软雅黑" panose="020B0503020204020204" pitchFamily="34" charset="-122"/>
                      </a:endParaRP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3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工作日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193" name="表格 192"/>
          <p:cNvGraphicFramePr/>
          <p:nvPr>
            <p:extLst>
              <p:ext uri="{D42A27DB-BD31-4B8C-83A1-F6EECF244321}">
                <p14:modId xmlns:p14="http://schemas.microsoft.com/office/powerpoint/2010/main" val="4213029972"/>
              </p:ext>
            </p:extLst>
          </p:nvPr>
        </p:nvGraphicFramePr>
        <p:xfrm>
          <a:off x="3409652" y="3760554"/>
          <a:ext cx="765647" cy="26654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/>
                <a:gridCol w="269335"/>
                <a:gridCol w="288032"/>
              </a:tblGrid>
              <a:tr h="2665472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自</a:t>
                      </a:r>
                      <a:r>
                        <a:rPr lang="zh-CN" altLang="en-US" sz="8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然资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源部门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cs typeface="+mn-cs"/>
                          <a:sym typeface="+mn-ea"/>
                        </a:rPr>
                        <a:t>建设项目用地预审与选址意见书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宋体" panose="02010600030101010101" pitchFamily="2" charset="-122"/>
                        <a:ea typeface="宋体" panose="02010600030101010101" pitchFamily="2" charset="-122"/>
                        <a:cs typeface="+mn-cs"/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宋体" panose="02010600030101010101" pitchFamily="2" charset="-122"/>
                        <a:ea typeface="宋体" panose="02010600030101010101" pitchFamily="2" charset="-122"/>
                      </a:endParaRP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10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工作日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194" name="表格 193"/>
          <p:cNvGraphicFramePr/>
          <p:nvPr>
            <p:extLst>
              <p:ext uri="{D42A27DB-BD31-4B8C-83A1-F6EECF244321}">
                <p14:modId xmlns:p14="http://schemas.microsoft.com/office/powerpoint/2010/main" val="749794731"/>
              </p:ext>
            </p:extLst>
          </p:nvPr>
        </p:nvGraphicFramePr>
        <p:xfrm>
          <a:off x="4319315" y="3754934"/>
          <a:ext cx="1008112" cy="26763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024"/>
                <a:gridCol w="448207"/>
                <a:gridCol w="343881"/>
              </a:tblGrid>
              <a:tr h="1061587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发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改部门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  <a:cs typeface="+mn-cs"/>
                          <a:sym typeface="+mn-ea"/>
                        </a:rPr>
                        <a:t>政府投资项目审批（可行性研究报告）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宋体" panose="02010600030101010101" pitchFamily="2" charset="-122"/>
                        <a:ea typeface="宋体" panose="02010600030101010101" pitchFamily="2" charset="-122"/>
                        <a:cs typeface="+mn-cs"/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</a:rPr>
                        <a:t>并联审批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宋体" panose="02010600030101010101" pitchFamily="2" charset="-122"/>
                        <a:ea typeface="宋体" panose="02010600030101010101" pitchFamily="2" charset="-122"/>
                      </a:endParaRP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10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工作日</a:t>
                      </a: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609505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发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改部门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latin typeface="Arial" panose="020B0604020202020204" pitchFamily="34" charset="0"/>
                          <a:ea typeface="宋体" panose="02010600030101010101" pitchFamily="2" charset="-122"/>
                          <a:sym typeface="+mn-ea"/>
                        </a:rPr>
                        <a:t>工程建设项目招标范围、招标方式和招标组织形式核准</a:t>
                      </a:r>
                      <a:endParaRPr lang="zh-CN" altLang="zh-CN" sz="800" b="1" dirty="0">
                        <a:ln>
                          <a:noFill/>
                        </a:ln>
                        <a:solidFill>
                          <a:srgbClr val="FF0000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202" name="右箭头 201"/>
          <p:cNvSpPr/>
          <p:nvPr/>
        </p:nvSpPr>
        <p:spPr>
          <a:xfrm>
            <a:off x="4175298" y="4553496"/>
            <a:ext cx="150464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aphicFrame>
        <p:nvGraphicFramePr>
          <p:cNvPr id="206" name="表格 205"/>
          <p:cNvGraphicFramePr/>
          <p:nvPr>
            <p:extLst>
              <p:ext uri="{D42A27DB-BD31-4B8C-83A1-F6EECF244321}">
                <p14:modId xmlns:p14="http://schemas.microsoft.com/office/powerpoint/2010/main" val="2701961748"/>
              </p:ext>
            </p:extLst>
          </p:nvPr>
        </p:nvGraphicFramePr>
        <p:xfrm>
          <a:off x="6488105" y="3473698"/>
          <a:ext cx="2357454" cy="17037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673"/>
                <a:gridCol w="1322443"/>
                <a:gridCol w="458338"/>
              </a:tblGrid>
              <a:tr h="288032">
                <a:tc gridSpan="3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并联审批10个工作日</a:t>
                      </a:r>
                      <a:endParaRPr lang="zh-CN" altLang="zh-CN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marL="91463" marR="91463" marT="45773" marB="4577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l">
                        <a:buClrTx/>
                        <a:buSzTx/>
                        <a:buFontTx/>
                        <a:buNone/>
                      </a:pP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3" marR="91463" marT="45773" marB="45773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501263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相关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行业主管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73" marB="4577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l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按需统一、限时征求交通运输、公安交管、消防、环卫、气象及供电、供水、燃气、通信等相关部门</a:t>
                      </a:r>
                    </a:p>
                  </a:txBody>
                  <a:tcPr marL="91463" marR="91463" marT="45773" marB="45773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73" marB="4577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457269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住建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部门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1463" marR="91463" marT="45570" marB="45570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应建或易地修建防空地下室的民用建筑项目许可</a:t>
                      </a:r>
                      <a:endParaRPr lang="zh-CN" altLang="en-US" sz="800" b="1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463" marR="91463" marT="45570" marB="4557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</a:rPr>
                        <a:t>工作日</a:t>
                      </a:r>
                    </a:p>
                  </a:txBody>
                  <a:tcPr marL="91463" marR="91463" marT="45570" marB="4557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392191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自然资源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设计方案审查、建设工程规划许可证核发</a:t>
                      </a: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10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工作日</a:t>
                      </a: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cxnSp>
        <p:nvCxnSpPr>
          <p:cNvPr id="207" name="直接箭头连接符 206"/>
          <p:cNvCxnSpPr/>
          <p:nvPr/>
        </p:nvCxnSpPr>
        <p:spPr>
          <a:xfrm flipH="1">
            <a:off x="7050037" y="5201890"/>
            <a:ext cx="1588" cy="57876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208" name="表格 207"/>
          <p:cNvGraphicFramePr/>
          <p:nvPr>
            <p:extLst>
              <p:ext uri="{D42A27DB-BD31-4B8C-83A1-F6EECF244321}">
                <p14:modId xmlns:p14="http://schemas.microsoft.com/office/powerpoint/2010/main" val="2386307182"/>
              </p:ext>
            </p:extLst>
          </p:nvPr>
        </p:nvGraphicFramePr>
        <p:xfrm>
          <a:off x="6293952" y="5777954"/>
          <a:ext cx="1254284" cy="6227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7810"/>
                <a:gridCol w="916474"/>
              </a:tblGrid>
              <a:tr h="622786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</a:rPr>
                        <a:t>社会机构</a:t>
                      </a:r>
                      <a:endParaRPr lang="zh-CN" altLang="zh-CN" sz="800" dirty="0">
                        <a:solidFill>
                          <a:schemeClr val="tx1"/>
                        </a:solidFill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建设单位应自行委托测量单位进行建设工程放线</a:t>
                      </a: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cxnSp>
        <p:nvCxnSpPr>
          <p:cNvPr id="209" name="直接箭头连接符 208"/>
          <p:cNvCxnSpPr/>
          <p:nvPr/>
        </p:nvCxnSpPr>
        <p:spPr>
          <a:xfrm>
            <a:off x="7560720" y="6074072"/>
            <a:ext cx="347163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210" name="表格 209"/>
          <p:cNvGraphicFramePr/>
          <p:nvPr>
            <p:extLst>
              <p:ext uri="{D42A27DB-BD31-4B8C-83A1-F6EECF244321}">
                <p14:modId xmlns:p14="http://schemas.microsoft.com/office/powerpoint/2010/main" val="3455004067"/>
              </p:ext>
            </p:extLst>
          </p:nvPr>
        </p:nvGraphicFramePr>
        <p:xfrm>
          <a:off x="7908290" y="5780405"/>
          <a:ext cx="1206500" cy="6375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4500"/>
                <a:gridCol w="762000"/>
              </a:tblGrid>
              <a:tr h="63754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自然资源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委托</a:t>
                      </a:r>
                      <a:r>
                        <a:rPr lang="zh-CN" altLang="en-US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第三方测绘机构</a:t>
                      </a: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进行建设工程验线</a:t>
                      </a: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cxnSp>
        <p:nvCxnSpPr>
          <p:cNvPr id="211" name="直接箭头连接符 210"/>
          <p:cNvCxnSpPr/>
          <p:nvPr/>
        </p:nvCxnSpPr>
        <p:spPr>
          <a:xfrm flipH="1">
            <a:off x="7560720" y="2418730"/>
            <a:ext cx="225" cy="10549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212" name="表格 211"/>
          <p:cNvGraphicFramePr/>
          <p:nvPr>
            <p:extLst>
              <p:ext uri="{D42A27DB-BD31-4B8C-83A1-F6EECF244321}">
                <p14:modId xmlns:p14="http://schemas.microsoft.com/office/powerpoint/2010/main" val="2209377730"/>
              </p:ext>
            </p:extLst>
          </p:nvPr>
        </p:nvGraphicFramePr>
        <p:xfrm>
          <a:off x="6266180" y="1961530"/>
          <a:ext cx="2589530" cy="701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0375"/>
                <a:gridCol w="1769224"/>
                <a:gridCol w="359931"/>
              </a:tblGrid>
              <a:tr h="45720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>
                          <a:solidFill>
                            <a:schemeClr val="tx1"/>
                          </a:solidFill>
                        </a:rPr>
                        <a:t>社会机构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建设工程设计方案技术审查（含建筑规划总平面图、建筑单体设计方案）</a:t>
                      </a:r>
                      <a:endParaRPr lang="zh-CN" altLang="zh-CN" sz="800" b="1" dirty="0" smtClean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10</a:t>
                      </a:r>
                      <a:r>
                        <a:rPr lang="zh-CN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个</a:t>
                      </a:r>
                      <a:r>
                        <a:rPr lang="zh-CN" sz="800" dirty="0">
                          <a:solidFill>
                            <a:srgbClr val="000000"/>
                          </a:solidFill>
                          <a:sym typeface="+mn-ea"/>
                        </a:rPr>
                        <a:t>工作日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213" name="圆角矩形 212"/>
          <p:cNvSpPr/>
          <p:nvPr/>
        </p:nvSpPr>
        <p:spPr>
          <a:xfrm>
            <a:off x="6407547" y="7307708"/>
            <a:ext cx="2449513" cy="198438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14" name="矩形 213"/>
          <p:cNvSpPr/>
          <p:nvPr/>
        </p:nvSpPr>
        <p:spPr>
          <a:xfrm>
            <a:off x="6767587" y="7310763"/>
            <a:ext cx="1766178" cy="2154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800" b="1" dirty="0">
                <a:solidFill>
                  <a:srgbClr val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政府投资项目审批（初步设计</a:t>
            </a:r>
            <a:r>
              <a:rPr lang="zh-CN" altLang="zh-CN" sz="800" b="1" dirty="0" smtClean="0">
                <a:solidFill>
                  <a:srgbClr val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概算</a:t>
            </a:r>
            <a:r>
              <a:rPr lang="zh-CN" altLang="en-US" sz="800" b="1" dirty="0" smtClean="0">
                <a:solidFill>
                  <a:srgbClr val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）</a:t>
            </a:r>
            <a:endParaRPr lang="zh-CN" altLang="en-US" sz="800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15" name="圆角矩形 214"/>
          <p:cNvSpPr/>
          <p:nvPr/>
        </p:nvSpPr>
        <p:spPr>
          <a:xfrm>
            <a:off x="9333136" y="7048965"/>
            <a:ext cx="2619026" cy="25874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en-US" sz="7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建设项目环境影响评价</a:t>
            </a:r>
            <a:r>
              <a:rPr lang="zh-CN" altLang="en-US" sz="7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审批（生态环境部门）</a:t>
            </a:r>
            <a:endParaRPr lang="zh-CN" altLang="zh-CN" sz="7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216" name="圆角矩形 215"/>
          <p:cNvSpPr/>
          <p:nvPr/>
        </p:nvSpPr>
        <p:spPr>
          <a:xfrm>
            <a:off x="9348190" y="7960046"/>
            <a:ext cx="2596632" cy="288741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特殊建设工程消防设计审查（住建部门）</a:t>
            </a:r>
            <a:endParaRPr lang="zh-CN" altLang="en-US" sz="700" b="1" noProof="1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17" name="圆角矩形 216"/>
          <p:cNvSpPr/>
          <p:nvPr/>
        </p:nvSpPr>
        <p:spPr>
          <a:xfrm>
            <a:off x="9325796" y="8708907"/>
            <a:ext cx="2619026" cy="27413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zh-CN" sz="7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占用利用公路、公路用地、公路附属设施</a:t>
            </a:r>
            <a:r>
              <a:rPr lang="zh-CN" altLang="zh-CN" sz="7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的审批</a:t>
            </a:r>
            <a:r>
              <a:rPr lang="zh-CN" altLang="en-US" sz="7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（</a:t>
            </a:r>
            <a:r>
              <a:rPr lang="zh-CN" altLang="zh-CN" sz="7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交通部</a:t>
            </a:r>
            <a:r>
              <a:rPr lang="zh-CN" altLang="zh-CN" sz="7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门</a:t>
            </a:r>
            <a:r>
              <a:rPr lang="zh-CN" altLang="en-US" sz="7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）</a:t>
            </a:r>
            <a:endParaRPr lang="zh-CN" altLang="zh-CN" sz="7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graphicFrame>
        <p:nvGraphicFramePr>
          <p:cNvPr id="221" name="表格 220"/>
          <p:cNvGraphicFramePr/>
          <p:nvPr>
            <p:extLst>
              <p:ext uri="{D42A27DB-BD31-4B8C-83A1-F6EECF244321}">
                <p14:modId xmlns:p14="http://schemas.microsoft.com/office/powerpoint/2010/main" val="3171712381"/>
              </p:ext>
            </p:extLst>
          </p:nvPr>
        </p:nvGraphicFramePr>
        <p:xfrm>
          <a:off x="9503891" y="3944177"/>
          <a:ext cx="2213919" cy="136110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328"/>
                <a:gridCol w="933451"/>
                <a:gridCol w="704140"/>
              </a:tblGrid>
              <a:tr h="233568">
                <a:tc gridSpan="3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并联审批8个工作日</a:t>
                      </a:r>
                      <a:endParaRPr lang="zh-CN" altLang="zh-CN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87" marR="91487" marT="45689" marB="45689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E7F3F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87" marR="91487" marT="45689" marB="45689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lv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住建</a:t>
                      </a:r>
                      <a:r>
                        <a:rPr lang="en-US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/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城管部门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城市建筑垃圾处置核准</a:t>
                      </a:r>
                      <a:endParaRPr lang="en-US" altLang="zh-CN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7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个</a:t>
                      </a:r>
                      <a:r>
                        <a:rPr lang="zh-CN" altLang="zh-CN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工作日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排水主管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污水排入排水管网许可证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8个工作日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住建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部门</a:t>
                      </a:r>
                    </a:p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endParaRPr lang="zh-CN" altLang="zh-CN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建设工程施工许可证核发（含质量监督手续）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3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个工作日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pSp>
        <p:nvGrpSpPr>
          <p:cNvPr id="145" name="组合 127"/>
          <p:cNvGrpSpPr/>
          <p:nvPr/>
        </p:nvGrpSpPr>
        <p:grpSpPr>
          <a:xfrm>
            <a:off x="3354987" y="7067528"/>
            <a:ext cx="2684870" cy="225137"/>
            <a:chOff x="299" y="12595"/>
            <a:chExt cx="3215" cy="362"/>
          </a:xfrm>
        </p:grpSpPr>
        <p:sp>
          <p:nvSpPr>
            <p:cNvPr id="148" name="圆角矩形 147"/>
            <p:cNvSpPr/>
            <p:nvPr/>
          </p:nvSpPr>
          <p:spPr>
            <a:xfrm>
              <a:off x="299" y="12595"/>
              <a:ext cx="307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149" name="文本框 129"/>
            <p:cNvSpPr txBox="1"/>
            <p:nvPr/>
          </p:nvSpPr>
          <p:spPr>
            <a:xfrm>
              <a:off x="299" y="12611"/>
              <a:ext cx="3215" cy="346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noProof="1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                      节能</a:t>
              </a:r>
              <a:r>
                <a:rPr lang="zh-CN" altLang="en-US" sz="800" b="1" noProof="1">
                  <a:latin typeface="微软雅黑" panose="020B0503020204020204" pitchFamily="34" charset="-122"/>
                  <a:ea typeface="微软雅黑" panose="020B0503020204020204" pitchFamily="34" charset="-122"/>
                </a:rPr>
                <a:t>评估（发改部门）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圆角矩形 39"/>
          <p:cNvSpPr/>
          <p:nvPr/>
        </p:nvSpPr>
        <p:spPr>
          <a:xfrm>
            <a:off x="3420745" y="8729345"/>
            <a:ext cx="1424940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49" name="矩形 48"/>
          <p:cNvSpPr/>
          <p:nvPr/>
        </p:nvSpPr>
        <p:spPr>
          <a:xfrm>
            <a:off x="2487578" y="908715"/>
            <a:ext cx="3676368" cy="42735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z="1400" strike="noStrike" noProof="1"/>
          </a:p>
        </p:txBody>
      </p:sp>
      <p:sp>
        <p:nvSpPr>
          <p:cNvPr id="2050" name="文本框 1"/>
          <p:cNvSpPr txBox="1"/>
          <p:nvPr/>
        </p:nvSpPr>
        <p:spPr>
          <a:xfrm>
            <a:off x="5162550" y="233338"/>
            <a:ext cx="4320540" cy="368300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r>
              <a:rPr lang="zh-CN" altLang="en-US" b="1" dirty="0">
                <a:latin typeface="Arial" panose="020B0604020202020204" pitchFamily="34" charset="0"/>
                <a:ea typeface="宋体" panose="02010600030101010101" pitchFamily="2" charset="-122"/>
              </a:rPr>
              <a:t>梅州市政府投资工程建设项目审批流程图</a:t>
            </a:r>
          </a:p>
        </p:txBody>
      </p:sp>
      <p:sp>
        <p:nvSpPr>
          <p:cNvPr id="2051" name="文本框 2"/>
          <p:cNvSpPr txBox="1"/>
          <p:nvPr/>
        </p:nvSpPr>
        <p:spPr>
          <a:xfrm>
            <a:off x="5130783" y="521370"/>
            <a:ext cx="4493538" cy="307777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r>
              <a:rPr lang="zh-CN" altLang="en-US" sz="1400" b="1" dirty="0" smtClean="0">
                <a:latin typeface="Arial" panose="020B0604020202020204" pitchFamily="34" charset="0"/>
                <a:ea typeface="宋体" panose="02010600030101010101" pitchFamily="2" charset="-122"/>
              </a:rPr>
              <a:t>（</a:t>
            </a:r>
            <a:r>
              <a:rPr lang="zh-CN" altLang="en-US" sz="1400" b="1" dirty="0">
                <a:latin typeface="宋体" panose="02010600030101010101" pitchFamily="2" charset="-122"/>
              </a:rPr>
              <a:t>适用于线性工程类审批时间控制</a:t>
            </a:r>
            <a:r>
              <a:rPr lang="zh-CN" altLang="en-US" sz="1400" b="1" dirty="0" smtClean="0">
                <a:latin typeface="宋体" panose="02010600030101010101" pitchFamily="2" charset="-122"/>
              </a:rPr>
              <a:t>在</a:t>
            </a:r>
            <a:r>
              <a:rPr lang="en-US" altLang="zh-CN" sz="1400" b="1" dirty="0" smtClean="0">
                <a:latin typeface="宋体" panose="02010600030101010101" pitchFamily="2" charset="-122"/>
              </a:rPr>
              <a:t>60</a:t>
            </a:r>
            <a:r>
              <a:rPr lang="zh-CN" altLang="en-US" sz="1400" b="1" dirty="0" smtClean="0">
                <a:latin typeface="宋体" panose="02010600030101010101" pitchFamily="2" charset="-122"/>
              </a:rPr>
              <a:t>个</a:t>
            </a:r>
            <a:r>
              <a:rPr lang="zh-CN" altLang="en-US" sz="1400" b="1" dirty="0">
                <a:latin typeface="宋体" panose="02010600030101010101" pitchFamily="2" charset="-122"/>
              </a:rPr>
              <a:t>工作日以内）</a:t>
            </a:r>
          </a:p>
        </p:txBody>
      </p:sp>
      <p:sp>
        <p:nvSpPr>
          <p:cNvPr id="6" name="矩形 5"/>
          <p:cNvSpPr/>
          <p:nvPr/>
        </p:nvSpPr>
        <p:spPr>
          <a:xfrm>
            <a:off x="488950" y="905540"/>
            <a:ext cx="1998627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trike="noStrike" noProof="1"/>
              <a:t>前期工作</a:t>
            </a:r>
          </a:p>
        </p:txBody>
      </p:sp>
      <p:sp>
        <p:nvSpPr>
          <p:cNvPr id="20" name="矩形 19"/>
          <p:cNvSpPr/>
          <p:nvPr/>
        </p:nvSpPr>
        <p:spPr>
          <a:xfrm>
            <a:off x="6164580" y="905540"/>
            <a:ext cx="3019425" cy="42735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21" name="矩形 20"/>
          <p:cNvSpPr/>
          <p:nvPr/>
        </p:nvSpPr>
        <p:spPr>
          <a:xfrm>
            <a:off x="9183688" y="905223"/>
            <a:ext cx="2982913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22" name="矩形 21"/>
          <p:cNvSpPr/>
          <p:nvPr/>
        </p:nvSpPr>
        <p:spPr>
          <a:xfrm>
            <a:off x="12165013" y="905223"/>
            <a:ext cx="2640013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24" name="矩形 23"/>
          <p:cNvSpPr/>
          <p:nvPr/>
        </p:nvSpPr>
        <p:spPr>
          <a:xfrm>
            <a:off x="488950" y="1324322"/>
            <a:ext cx="431800" cy="2725439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技术审查或第三方行为</a:t>
            </a:r>
          </a:p>
        </p:txBody>
      </p:sp>
      <p:sp>
        <p:nvSpPr>
          <p:cNvPr id="25" name="矩形 24"/>
          <p:cNvSpPr/>
          <p:nvPr/>
        </p:nvSpPr>
        <p:spPr>
          <a:xfrm>
            <a:off x="488950" y="4049761"/>
            <a:ext cx="431800" cy="2756804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行政审批主线</a:t>
            </a:r>
            <a:endParaRPr lang="zh-CN" altLang="en-US" sz="1400" strike="noStrike" noProof="1"/>
          </a:p>
        </p:txBody>
      </p:sp>
      <p:sp>
        <p:nvSpPr>
          <p:cNvPr id="26" name="矩形 25"/>
          <p:cNvSpPr/>
          <p:nvPr/>
        </p:nvSpPr>
        <p:spPr>
          <a:xfrm>
            <a:off x="488950" y="6805930"/>
            <a:ext cx="431800" cy="32766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行政审批辅线</a:t>
            </a:r>
          </a:p>
        </p:txBody>
      </p:sp>
      <p:cxnSp>
        <p:nvCxnSpPr>
          <p:cNvPr id="27" name="直接连接符 26"/>
          <p:cNvCxnSpPr/>
          <p:nvPr/>
        </p:nvCxnSpPr>
        <p:spPr>
          <a:xfrm flipH="1">
            <a:off x="2487577" y="1336201"/>
            <a:ext cx="3175" cy="8659813"/>
          </a:xfrm>
          <a:prstGeom prst="line">
            <a:avLst/>
          </a:prstGeom>
          <a:ln w="38100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接箭头连接符 28"/>
          <p:cNvCxnSpPr/>
          <p:nvPr/>
        </p:nvCxnSpPr>
        <p:spPr>
          <a:xfrm>
            <a:off x="6163945" y="1332865"/>
            <a:ext cx="0" cy="712851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箭头连接符 29"/>
          <p:cNvCxnSpPr/>
          <p:nvPr/>
        </p:nvCxnSpPr>
        <p:spPr>
          <a:xfrm>
            <a:off x="12165013" y="1360835"/>
            <a:ext cx="0" cy="864870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连接符 31"/>
          <p:cNvCxnSpPr/>
          <p:nvPr/>
        </p:nvCxnSpPr>
        <p:spPr>
          <a:xfrm flipH="1">
            <a:off x="14801850" y="1360835"/>
            <a:ext cx="3175" cy="8658225"/>
          </a:xfrm>
          <a:prstGeom prst="line">
            <a:avLst/>
          </a:prstGeom>
          <a:ln w="38100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连接符 32"/>
          <p:cNvCxnSpPr/>
          <p:nvPr/>
        </p:nvCxnSpPr>
        <p:spPr>
          <a:xfrm>
            <a:off x="2487577" y="10009535"/>
            <a:ext cx="12317449" cy="9526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接箭头连接符 34"/>
          <p:cNvCxnSpPr/>
          <p:nvPr/>
        </p:nvCxnSpPr>
        <p:spPr>
          <a:xfrm>
            <a:off x="2487577" y="6715646"/>
            <a:ext cx="12257491" cy="0"/>
          </a:xfrm>
          <a:prstGeom prst="straightConnector1">
            <a:avLst/>
          </a:prstGeom>
          <a:ln w="3810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39" name="文本框 43"/>
          <p:cNvSpPr txBox="1"/>
          <p:nvPr/>
        </p:nvSpPr>
        <p:spPr>
          <a:xfrm>
            <a:off x="3514725" y="1095723"/>
            <a:ext cx="1998663" cy="22987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自然资源</a:t>
            </a:r>
            <a:r>
              <a:rPr lang="zh-CN" altLang="en-US" sz="900" dirty="0"/>
              <a:t>部门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牵头，</a:t>
            </a:r>
            <a:r>
              <a:rPr lang="en-US" altLang="zh-CN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35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个</a:t>
            </a:r>
            <a:r>
              <a:rPr lang="zh-CN" altLang="en-US" sz="900" dirty="0">
                <a:latin typeface="Arial" panose="020B0604020202020204" pitchFamily="34" charset="0"/>
                <a:ea typeface="宋体" panose="02010600030101010101" pitchFamily="2" charset="-122"/>
              </a:rPr>
              <a:t>工作日</a:t>
            </a:r>
          </a:p>
        </p:txBody>
      </p:sp>
      <p:cxnSp>
        <p:nvCxnSpPr>
          <p:cNvPr id="50" name="直接箭头连接符 49"/>
          <p:cNvCxnSpPr/>
          <p:nvPr/>
        </p:nvCxnSpPr>
        <p:spPr>
          <a:xfrm>
            <a:off x="9183688" y="1440210"/>
            <a:ext cx="0" cy="782320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41" name="文本框 50"/>
          <p:cNvSpPr txBox="1"/>
          <p:nvPr/>
        </p:nvSpPr>
        <p:spPr>
          <a:xfrm>
            <a:off x="3454400" y="881410"/>
            <a:ext cx="2162175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</a:rPr>
              <a:t>立项用地规划许可阶段</a:t>
            </a:r>
          </a:p>
        </p:txBody>
      </p:sp>
      <p:sp>
        <p:nvSpPr>
          <p:cNvPr id="2142" name="文本框 51"/>
          <p:cNvSpPr txBox="1"/>
          <p:nvPr/>
        </p:nvSpPr>
        <p:spPr>
          <a:xfrm>
            <a:off x="6667500" y="1106835"/>
            <a:ext cx="1998663" cy="22987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自然资源</a:t>
            </a:r>
            <a:r>
              <a:rPr lang="zh-CN" altLang="en-US" sz="900" dirty="0"/>
              <a:t>部门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牵头，</a:t>
            </a:r>
            <a:r>
              <a:rPr lang="en-US" altLang="zh-CN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10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个</a:t>
            </a:r>
            <a:r>
              <a:rPr lang="zh-CN" altLang="en-US" sz="900" dirty="0">
                <a:latin typeface="Arial" panose="020B0604020202020204" pitchFamily="34" charset="0"/>
                <a:ea typeface="宋体" panose="02010600030101010101" pitchFamily="2" charset="-122"/>
              </a:rPr>
              <a:t>工作日</a:t>
            </a:r>
          </a:p>
        </p:txBody>
      </p:sp>
      <p:sp>
        <p:nvSpPr>
          <p:cNvPr id="2143" name="文本框 52"/>
          <p:cNvSpPr txBox="1"/>
          <p:nvPr/>
        </p:nvSpPr>
        <p:spPr>
          <a:xfrm>
            <a:off x="6691630" y="881410"/>
            <a:ext cx="2162175" cy="30670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 dirty="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工程建设许可阶段</a:t>
            </a:r>
          </a:p>
        </p:txBody>
      </p:sp>
      <p:sp>
        <p:nvSpPr>
          <p:cNvPr id="2144" name="文本框 53"/>
          <p:cNvSpPr txBox="1"/>
          <p:nvPr/>
        </p:nvSpPr>
        <p:spPr>
          <a:xfrm>
            <a:off x="9875838" y="1106835"/>
            <a:ext cx="1998662" cy="2301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住建部门牵头，</a:t>
            </a:r>
            <a:r>
              <a:rPr lang="en-US" altLang="zh-CN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8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个</a:t>
            </a:r>
            <a:r>
              <a:rPr lang="zh-CN" altLang="en-US" sz="900" dirty="0">
                <a:latin typeface="Arial" panose="020B0604020202020204" pitchFamily="34" charset="0"/>
                <a:ea typeface="宋体" panose="02010600030101010101" pitchFamily="2" charset="-122"/>
              </a:rPr>
              <a:t>工作日</a:t>
            </a:r>
          </a:p>
        </p:txBody>
      </p:sp>
      <p:sp>
        <p:nvSpPr>
          <p:cNvPr id="2145" name="文本框 54"/>
          <p:cNvSpPr txBox="1"/>
          <p:nvPr/>
        </p:nvSpPr>
        <p:spPr>
          <a:xfrm>
            <a:off x="10004425" y="881410"/>
            <a:ext cx="2160588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施工许可阶段</a:t>
            </a:r>
          </a:p>
        </p:txBody>
      </p:sp>
      <p:sp>
        <p:nvSpPr>
          <p:cNvPr id="2146" name="文本框 57"/>
          <p:cNvSpPr txBox="1"/>
          <p:nvPr/>
        </p:nvSpPr>
        <p:spPr>
          <a:xfrm>
            <a:off x="12582525" y="1130648"/>
            <a:ext cx="1998663" cy="230187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住建部门牵头，</a:t>
            </a:r>
            <a:r>
              <a:rPr lang="en-US" altLang="zh-CN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7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个</a:t>
            </a:r>
            <a:r>
              <a:rPr lang="zh-CN" altLang="en-US" sz="900" dirty="0">
                <a:latin typeface="Arial" panose="020B0604020202020204" pitchFamily="34" charset="0"/>
                <a:ea typeface="宋体" panose="02010600030101010101" pitchFamily="2" charset="-122"/>
              </a:rPr>
              <a:t>工作日</a:t>
            </a:r>
          </a:p>
        </p:txBody>
      </p:sp>
      <p:sp>
        <p:nvSpPr>
          <p:cNvPr id="2147" name="文本框 58"/>
          <p:cNvSpPr txBox="1"/>
          <p:nvPr/>
        </p:nvSpPr>
        <p:spPr>
          <a:xfrm>
            <a:off x="12731750" y="881410"/>
            <a:ext cx="2160588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竣工验收阶段</a:t>
            </a:r>
          </a:p>
        </p:txBody>
      </p:sp>
      <p:sp>
        <p:nvSpPr>
          <p:cNvPr id="82" name="矩形 81"/>
          <p:cNvSpPr/>
          <p:nvPr/>
        </p:nvSpPr>
        <p:spPr>
          <a:xfrm>
            <a:off x="2663133" y="9265819"/>
            <a:ext cx="9436794" cy="672279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83" name="矩形 82"/>
          <p:cNvSpPr/>
          <p:nvPr/>
        </p:nvSpPr>
        <p:spPr>
          <a:xfrm>
            <a:off x="6292850" y="6806565"/>
            <a:ext cx="2647950" cy="1636395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87" name="矩形 86"/>
          <p:cNvSpPr/>
          <p:nvPr/>
        </p:nvSpPr>
        <p:spPr>
          <a:xfrm>
            <a:off x="9251950" y="6798029"/>
            <a:ext cx="2809875" cy="239931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91" name="圆角矩形 90"/>
          <p:cNvSpPr/>
          <p:nvPr/>
        </p:nvSpPr>
        <p:spPr>
          <a:xfrm>
            <a:off x="9340850" y="7434138"/>
            <a:ext cx="2533649" cy="266074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noProof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市政设施建设类</a:t>
            </a:r>
            <a:r>
              <a:rPr lang="zh-CN" altLang="en-US" sz="700" b="1" noProof="1" smtClean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审批  （</a:t>
            </a:r>
            <a:r>
              <a:rPr lang="zh-CN" altLang="en-US" sz="700" b="1" noProof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住</a:t>
            </a:r>
            <a:r>
              <a:rPr lang="zh-CN" altLang="en-US" sz="700" b="1" noProof="1">
                <a:solidFill>
                  <a:schemeClr val="tx1"/>
                </a:solidFill>
                <a:latin typeface="+mn-ea"/>
              </a:rPr>
              <a:t>建</a:t>
            </a:r>
            <a:r>
              <a:rPr lang="zh-CN" altLang="en-US" sz="700" b="1" noProof="1">
                <a:solidFill>
                  <a:schemeClr val="tx1"/>
                </a:solidFill>
                <a:latin typeface="+mn-ea"/>
              </a:rPr>
              <a:t>部门</a:t>
            </a:r>
            <a:r>
              <a:rPr lang="zh-CN" altLang="en-US" sz="700" b="1" noProof="1">
                <a:solidFill>
                  <a:schemeClr val="tx1"/>
                </a:solidFill>
                <a:latin typeface="+mn-ea"/>
              </a:rPr>
              <a:t>或城管部门</a:t>
            </a:r>
            <a:r>
              <a:rPr lang="zh-CN" altLang="en-US" sz="700" b="1" noProof="1">
                <a:solidFill>
                  <a:schemeClr val="tx1"/>
                </a:solidFill>
                <a:latin typeface="+mn-ea"/>
              </a:rPr>
              <a:t>）</a:t>
            </a:r>
            <a:endParaRPr lang="zh-CN" altLang="en-US" sz="700" b="1" noProof="1">
              <a:solidFill>
                <a:schemeClr val="tx1"/>
              </a:solidFill>
              <a:latin typeface="+mn-ea"/>
            </a:endParaRPr>
          </a:p>
        </p:txBody>
      </p:sp>
      <p:sp>
        <p:nvSpPr>
          <p:cNvPr id="95" name="圆角矩形 94"/>
          <p:cNvSpPr/>
          <p:nvPr/>
        </p:nvSpPr>
        <p:spPr>
          <a:xfrm>
            <a:off x="6399213" y="7074098"/>
            <a:ext cx="2447925" cy="20159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2287" name="文本框 95"/>
          <p:cNvSpPr txBox="1"/>
          <p:nvPr/>
        </p:nvSpPr>
        <p:spPr>
          <a:xfrm>
            <a:off x="6695579" y="7075810"/>
            <a:ext cx="1968624" cy="214312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 algn="ctr"/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入河排污口设置审核</a:t>
            </a:r>
            <a:r>
              <a:rPr lang="zh-CN" altLang="en-US" sz="800" b="1" dirty="0" smtClean="0">
                <a:latin typeface="Arial" panose="020B0604020202020204" pitchFamily="34" charset="0"/>
                <a:ea typeface="宋体" panose="02010600030101010101" pitchFamily="2" charset="-122"/>
              </a:rPr>
              <a:t>（</a:t>
            </a:r>
            <a:r>
              <a:rPr lang="zh-CN" altLang="en-US" sz="800" b="1" dirty="0" smtClean="0"/>
              <a:t>生态环境</a:t>
            </a:r>
            <a:r>
              <a:rPr lang="zh-CN" altLang="en-US" sz="800" b="1" dirty="0" smtClean="0">
                <a:latin typeface="Arial" panose="020B0604020202020204" pitchFamily="34" charset="0"/>
                <a:ea typeface="宋体" panose="02010600030101010101" pitchFamily="2" charset="-122"/>
              </a:rPr>
              <a:t>部门</a:t>
            </a:r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）</a:t>
            </a:r>
          </a:p>
        </p:txBody>
      </p:sp>
      <p:sp>
        <p:nvSpPr>
          <p:cNvPr id="2288" name="文本框 98"/>
          <p:cNvSpPr txBox="1"/>
          <p:nvPr/>
        </p:nvSpPr>
        <p:spPr>
          <a:xfrm>
            <a:off x="6839596" y="6859786"/>
            <a:ext cx="1728191" cy="214312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第二阶段可并联或并行办理事项</a:t>
            </a:r>
          </a:p>
        </p:txBody>
      </p:sp>
      <p:grpSp>
        <p:nvGrpSpPr>
          <p:cNvPr id="2289" name="组合 100"/>
          <p:cNvGrpSpPr/>
          <p:nvPr/>
        </p:nvGrpSpPr>
        <p:grpSpPr>
          <a:xfrm>
            <a:off x="6361960" y="7579866"/>
            <a:ext cx="2490787" cy="214312"/>
            <a:chOff x="10029" y="12596"/>
            <a:chExt cx="3922" cy="337"/>
          </a:xfrm>
        </p:grpSpPr>
        <p:sp>
          <p:nvSpPr>
            <p:cNvPr id="102" name="圆角矩形 101"/>
            <p:cNvSpPr/>
            <p:nvPr/>
          </p:nvSpPr>
          <p:spPr>
            <a:xfrm>
              <a:off x="10095" y="12606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2291" name="文本框 102"/>
            <p:cNvSpPr txBox="1"/>
            <p:nvPr/>
          </p:nvSpPr>
          <p:spPr>
            <a:xfrm>
              <a:off x="10029" y="12596"/>
              <a:ext cx="3841" cy="33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Arial" panose="020B0604020202020204" pitchFamily="34" charset="0"/>
                  <a:ea typeface="宋体" panose="02010600030101010101" pitchFamily="2" charset="-122"/>
                </a:rPr>
                <a:t>占用农业灌溉水源、灌排工程设施审批（水务部门）</a:t>
              </a:r>
            </a:p>
          </p:txBody>
        </p:sp>
      </p:grpSp>
      <p:grpSp>
        <p:nvGrpSpPr>
          <p:cNvPr id="2292" name="组合 103"/>
          <p:cNvGrpSpPr/>
          <p:nvPr/>
        </p:nvGrpSpPr>
        <p:grpSpPr>
          <a:xfrm>
            <a:off x="6399213" y="8139842"/>
            <a:ext cx="2478090" cy="215250"/>
            <a:chOff x="10062" y="12274"/>
            <a:chExt cx="3856" cy="341"/>
          </a:xfrm>
        </p:grpSpPr>
        <p:sp>
          <p:nvSpPr>
            <p:cNvPr id="105" name="圆角矩形 104"/>
            <p:cNvSpPr/>
            <p:nvPr/>
          </p:nvSpPr>
          <p:spPr>
            <a:xfrm>
              <a:off x="10062" y="12274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2294" name="文本框 105"/>
            <p:cNvSpPr txBox="1"/>
            <p:nvPr/>
          </p:nvSpPr>
          <p:spPr>
            <a:xfrm>
              <a:off x="10141" y="12274"/>
              <a:ext cx="3754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涉及国</a:t>
              </a:r>
              <a:r>
                <a:rPr lang="zh-CN" altLang="en-US" sz="800" b="1" dirty="0">
                  <a:latin typeface="Arial" panose="020B0604020202020204" pitchFamily="34" charset="0"/>
                  <a:ea typeface="宋体" panose="02010600030101010101" pitchFamily="2" charset="-122"/>
                </a:rPr>
                <a:t>家安全事项的建设项目审批（国安部门）</a:t>
              </a:r>
            </a:p>
          </p:txBody>
        </p:sp>
      </p:grpSp>
      <p:grpSp>
        <p:nvGrpSpPr>
          <p:cNvPr id="2296" name="组合 118"/>
          <p:cNvGrpSpPr/>
          <p:nvPr/>
        </p:nvGrpSpPr>
        <p:grpSpPr>
          <a:xfrm>
            <a:off x="3273395" y="9392587"/>
            <a:ext cx="2444743" cy="338340"/>
            <a:chOff x="10029" y="12596"/>
            <a:chExt cx="3922" cy="536"/>
          </a:xfrm>
        </p:grpSpPr>
        <p:sp>
          <p:nvSpPr>
            <p:cNvPr id="120" name="圆角矩形 119"/>
            <p:cNvSpPr/>
            <p:nvPr/>
          </p:nvSpPr>
          <p:spPr>
            <a:xfrm>
              <a:off x="10095" y="12606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2298" name="文本框 120"/>
            <p:cNvSpPr txBox="1"/>
            <p:nvPr/>
          </p:nvSpPr>
          <p:spPr>
            <a:xfrm>
              <a:off x="10029" y="12596"/>
              <a:ext cx="3841" cy="536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/>
                <a:t>建设项目压覆重要矿产资源审批</a:t>
              </a:r>
              <a:r>
                <a:rPr lang="zh-CN" altLang="en-US" sz="800" b="1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（自然资源部门</a:t>
              </a:r>
              <a:r>
                <a:rPr lang="zh-CN" altLang="en-US" sz="800" b="1" dirty="0">
                  <a:latin typeface="Arial" panose="020B0604020202020204" pitchFamily="34" charset="0"/>
                  <a:ea typeface="宋体" panose="02010600030101010101" pitchFamily="2" charset="-122"/>
                </a:rPr>
                <a:t>）</a:t>
              </a:r>
            </a:p>
          </p:txBody>
        </p:sp>
      </p:grpSp>
      <p:sp>
        <p:nvSpPr>
          <p:cNvPr id="123" name="圆角矩形 122"/>
          <p:cNvSpPr/>
          <p:nvPr/>
        </p:nvSpPr>
        <p:spPr>
          <a:xfrm>
            <a:off x="5836561" y="9668039"/>
            <a:ext cx="1302618" cy="20010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2301" name="文本框 123"/>
          <p:cNvSpPr txBox="1"/>
          <p:nvPr/>
        </p:nvSpPr>
        <p:spPr>
          <a:xfrm>
            <a:off x="5836561" y="9676057"/>
            <a:ext cx="1349378" cy="21525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 smtClean="0"/>
              <a:t>取水许可审批</a:t>
            </a:r>
            <a:r>
              <a:rPr lang="zh-CN" altLang="en-US" sz="800" b="1" dirty="0" smtClean="0">
                <a:latin typeface="Arial" panose="020B0604020202020204" pitchFamily="34" charset="0"/>
                <a:ea typeface="宋体" panose="02010600030101010101" pitchFamily="2" charset="-122"/>
              </a:rPr>
              <a:t>（水务部门</a:t>
            </a:r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）</a:t>
            </a:r>
          </a:p>
        </p:txBody>
      </p:sp>
      <p:grpSp>
        <p:nvGrpSpPr>
          <p:cNvPr id="2302" name="组合 127"/>
          <p:cNvGrpSpPr/>
          <p:nvPr/>
        </p:nvGrpSpPr>
        <p:grpSpPr>
          <a:xfrm>
            <a:off x="3303526" y="9654704"/>
            <a:ext cx="2220172" cy="235449"/>
            <a:chOff x="406" y="12627"/>
            <a:chExt cx="4302" cy="373"/>
          </a:xfrm>
        </p:grpSpPr>
        <p:sp>
          <p:nvSpPr>
            <p:cNvPr id="129" name="圆角矩形 128"/>
            <p:cNvSpPr/>
            <p:nvPr/>
          </p:nvSpPr>
          <p:spPr>
            <a:xfrm>
              <a:off x="406" y="12627"/>
              <a:ext cx="4153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2304" name="文本框 129"/>
            <p:cNvSpPr txBox="1"/>
            <p:nvPr/>
          </p:nvSpPr>
          <p:spPr>
            <a:xfrm>
              <a:off x="431" y="12654"/>
              <a:ext cx="4277" cy="346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生产建设项目水土保持方案审批（水务部门）</a:t>
              </a:r>
              <a:endPara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</p:grpSp>
      <p:sp>
        <p:nvSpPr>
          <p:cNvPr id="2" name="矩形 1"/>
          <p:cNvSpPr/>
          <p:nvPr/>
        </p:nvSpPr>
        <p:spPr>
          <a:xfrm>
            <a:off x="2663131" y="6806565"/>
            <a:ext cx="3348414" cy="166243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8" name="圆角矩形 7"/>
          <p:cNvSpPr/>
          <p:nvPr/>
        </p:nvSpPr>
        <p:spPr>
          <a:xfrm>
            <a:off x="3095179" y="7384985"/>
            <a:ext cx="2616506" cy="33718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4" name="文本框 83"/>
          <p:cNvSpPr txBox="1"/>
          <p:nvPr/>
        </p:nvSpPr>
        <p:spPr>
          <a:xfrm>
            <a:off x="3702049" y="6881872"/>
            <a:ext cx="1666875" cy="21399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第一阶段可并联或并行办理事项</a:t>
            </a:r>
          </a:p>
        </p:txBody>
      </p:sp>
      <p:sp>
        <p:nvSpPr>
          <p:cNvPr id="3" name="文本框 85"/>
          <p:cNvSpPr txBox="1"/>
          <p:nvPr/>
        </p:nvSpPr>
        <p:spPr>
          <a:xfrm>
            <a:off x="3167187" y="7383616"/>
            <a:ext cx="2560626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国家风景名胜区内重大建设工程项目选址方案核准（风景名胜管理部门）</a:t>
            </a:r>
          </a:p>
        </p:txBody>
      </p:sp>
      <p:sp>
        <p:nvSpPr>
          <p:cNvPr id="9" name="圆角矩形 8"/>
          <p:cNvSpPr/>
          <p:nvPr/>
        </p:nvSpPr>
        <p:spPr>
          <a:xfrm>
            <a:off x="3095179" y="7796713"/>
            <a:ext cx="2616200" cy="35750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10" name="文本框 85"/>
          <p:cNvSpPr txBox="1"/>
          <p:nvPr/>
        </p:nvSpPr>
        <p:spPr>
          <a:xfrm>
            <a:off x="3044261" y="7815664"/>
            <a:ext cx="2643206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申请在地方级自然保护区修筑设施审批、建设工程永久占用林地审核、建设工程临时占用林地审批（林业部门）</a:t>
            </a:r>
          </a:p>
        </p:txBody>
      </p:sp>
      <p:sp>
        <p:nvSpPr>
          <p:cNvPr id="11" name="矩形 10"/>
          <p:cNvSpPr/>
          <p:nvPr/>
        </p:nvSpPr>
        <p:spPr>
          <a:xfrm>
            <a:off x="2663132" y="8515350"/>
            <a:ext cx="6278304" cy="68199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12" name="文本框 83"/>
          <p:cNvSpPr txBox="1"/>
          <p:nvPr/>
        </p:nvSpPr>
        <p:spPr>
          <a:xfrm>
            <a:off x="5130800" y="8515380"/>
            <a:ext cx="2476500" cy="21399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第一、二阶段可并联或并行办理事项</a:t>
            </a:r>
          </a:p>
        </p:txBody>
      </p:sp>
      <p:sp>
        <p:nvSpPr>
          <p:cNvPr id="13" name="圆角矩形 12"/>
          <p:cNvSpPr/>
          <p:nvPr/>
        </p:nvSpPr>
        <p:spPr>
          <a:xfrm>
            <a:off x="5076190" y="8731250"/>
            <a:ext cx="1884045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14" name="文本框 85"/>
          <p:cNvSpPr txBox="1"/>
          <p:nvPr/>
        </p:nvSpPr>
        <p:spPr>
          <a:xfrm>
            <a:off x="5070475" y="8745220"/>
            <a:ext cx="195961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修建跨越、穿越航道建筑物审批、修建临河、临湖建筑</a:t>
            </a:r>
            <a:r>
              <a:rPr lang="zh-CN" altLang="en-US" sz="800" b="1">
                <a:latin typeface="Arial" panose="020B0604020202020204" pitchFamily="34" charset="0"/>
                <a:ea typeface="宋体" panose="02010600030101010101" pitchFamily="2" charset="-122"/>
              </a:rPr>
              <a:t>审批</a:t>
            </a:r>
            <a:r>
              <a:rPr lang="zh-CN" altLang="en-US" sz="800" b="1" smtClean="0">
                <a:latin typeface="Arial" panose="020B0604020202020204" pitchFamily="34" charset="0"/>
                <a:ea typeface="宋体" panose="02010600030101010101" pitchFamily="2" charset="-122"/>
              </a:rPr>
              <a:t>（航道部门</a:t>
            </a:r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）</a:t>
            </a:r>
          </a:p>
        </p:txBody>
      </p:sp>
      <p:sp>
        <p:nvSpPr>
          <p:cNvPr id="15" name="圆角矩形 14"/>
          <p:cNvSpPr/>
          <p:nvPr/>
        </p:nvSpPr>
        <p:spPr>
          <a:xfrm>
            <a:off x="7317105" y="8731250"/>
            <a:ext cx="1402715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16" name="文本框 85"/>
          <p:cNvSpPr txBox="1"/>
          <p:nvPr/>
        </p:nvSpPr>
        <p:spPr>
          <a:xfrm>
            <a:off x="7354570" y="8733155"/>
            <a:ext cx="142748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宗教活动场所内改建或新建建筑物审批</a:t>
            </a:r>
            <a:r>
              <a:rPr lang="zh-CN" altLang="en-US" sz="800" b="1" dirty="0" smtClean="0">
                <a:latin typeface="Arial" panose="020B0604020202020204" pitchFamily="34" charset="0"/>
                <a:ea typeface="宋体" panose="02010600030101010101" pitchFamily="2" charset="-122"/>
              </a:rPr>
              <a:t>（</a:t>
            </a:r>
            <a:r>
              <a:rPr lang="zh-CN" altLang="en-US" sz="800" b="1" dirty="0"/>
              <a:t>民宗</a:t>
            </a:r>
            <a:r>
              <a:rPr lang="zh-CN" altLang="en-US" sz="800" b="1" dirty="0" smtClean="0">
                <a:latin typeface="Arial" panose="020B0604020202020204" pitchFamily="34" charset="0"/>
                <a:ea typeface="宋体" panose="02010600030101010101" pitchFamily="2" charset="-122"/>
              </a:rPr>
              <a:t>部门</a:t>
            </a:r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）</a:t>
            </a:r>
          </a:p>
        </p:txBody>
      </p:sp>
      <p:sp>
        <p:nvSpPr>
          <p:cNvPr id="19" name="圆角矩形 18"/>
          <p:cNvSpPr/>
          <p:nvPr/>
        </p:nvSpPr>
        <p:spPr>
          <a:xfrm>
            <a:off x="1345565" y="1703236"/>
            <a:ext cx="796290" cy="347345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联合评审</a:t>
            </a:r>
          </a:p>
        </p:txBody>
      </p:sp>
      <p:grpSp>
        <p:nvGrpSpPr>
          <p:cNvPr id="5" name="组合 4"/>
          <p:cNvGrpSpPr/>
          <p:nvPr/>
        </p:nvGrpSpPr>
        <p:grpSpPr>
          <a:xfrm>
            <a:off x="956660" y="2455613"/>
            <a:ext cx="1438672" cy="1266728"/>
            <a:chOff x="1535" y="4002"/>
            <a:chExt cx="2314" cy="1500"/>
          </a:xfrm>
        </p:grpSpPr>
        <p:sp>
          <p:nvSpPr>
            <p:cNvPr id="18" name="圆角矩形 17"/>
            <p:cNvSpPr/>
            <p:nvPr/>
          </p:nvSpPr>
          <p:spPr>
            <a:xfrm>
              <a:off x="1535" y="4002"/>
              <a:ext cx="2314" cy="1500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" name="文本框 85"/>
            <p:cNvSpPr txBox="1"/>
            <p:nvPr/>
          </p:nvSpPr>
          <p:spPr>
            <a:xfrm>
              <a:off x="1535" y="4031"/>
              <a:ext cx="2314" cy="142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区域评估：</a:t>
              </a:r>
              <a:endPara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压</a:t>
              </a:r>
              <a:r>
                <a:rPr lang="zh-CN" altLang="en-US" sz="900" b="1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覆</a:t>
              </a:r>
              <a:r>
                <a:rPr lang="zh-CN" altLang="en-US" sz="900" b="1" smtClean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重要矿产资源</a:t>
              </a:r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、环境影响、节能评价、地质灾害危险性、地震安全性、气候可行性、洪水影响、水资源论证、水土保持、文物考古调查勘测、雷电灾害等。</a:t>
              </a:r>
              <a:endParaRPr lang="zh-CN" altLang="en-US" sz="900" b="1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</p:grpSp>
      <p:grpSp>
        <p:nvGrpSpPr>
          <p:cNvPr id="7" name="组合 6"/>
          <p:cNvGrpSpPr/>
          <p:nvPr/>
        </p:nvGrpSpPr>
        <p:grpSpPr>
          <a:xfrm>
            <a:off x="987379" y="7052192"/>
            <a:ext cx="1407953" cy="729239"/>
            <a:chOff x="1774" y="10020"/>
            <a:chExt cx="1699" cy="1403"/>
          </a:xfrm>
          <a:noFill/>
        </p:grpSpPr>
        <p:sp>
          <p:nvSpPr>
            <p:cNvPr id="52" name="圆角矩形 51"/>
            <p:cNvSpPr/>
            <p:nvPr/>
          </p:nvSpPr>
          <p:spPr>
            <a:xfrm>
              <a:off x="1774" y="10020"/>
              <a:ext cx="1699" cy="140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en-US" altLang="zh-CN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54" name="文本框 85"/>
            <p:cNvSpPr txBox="1"/>
            <p:nvPr/>
          </p:nvSpPr>
          <p:spPr>
            <a:xfrm>
              <a:off x="1774" y="10112"/>
              <a:ext cx="1699" cy="1262"/>
            </a:xfrm>
            <a:prstGeom prst="rect">
              <a:avLst/>
            </a:prstGeom>
            <a:grp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相关部门通过多规合一业务协同平台提出建设条件，以及需要开展的评估评价事项要求。</a:t>
              </a:r>
              <a:endParaRPr lang="zh-CN" altLang="en-US" sz="900" b="1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</p:grpSp>
      <p:graphicFrame>
        <p:nvGraphicFramePr>
          <p:cNvPr id="60" name="表格 59"/>
          <p:cNvGraphicFramePr/>
          <p:nvPr>
            <p:extLst>
              <p:ext uri="{D42A27DB-BD31-4B8C-83A1-F6EECF244321}">
                <p14:modId xmlns:p14="http://schemas.microsoft.com/office/powerpoint/2010/main" val="176525677"/>
              </p:ext>
            </p:extLst>
          </p:nvPr>
        </p:nvGraphicFramePr>
        <p:xfrm>
          <a:off x="5480697" y="3761730"/>
          <a:ext cx="650218" cy="26754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/>
                <a:gridCol w="213740"/>
                <a:gridCol w="228198"/>
              </a:tblGrid>
              <a:tr h="267549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自</a:t>
                      </a:r>
                      <a:r>
                        <a:rPr lang="zh-CN" altLang="zh-CN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然资</a:t>
                      </a: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源</a:t>
                      </a: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部门</a:t>
                      </a:r>
                      <a:endParaRPr lang="zh-CN" altLang="zh-CN" sz="8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+mn-ea"/>
                        </a:rPr>
                        <a:t>建设用地（含临时用地）规划许可证</a:t>
                      </a:r>
                      <a:endParaRPr lang="zh-CN" altLang="zh-CN" sz="800" dirty="0">
                        <a:solidFill>
                          <a:schemeClr val="tx1"/>
                        </a:solidFill>
                        <a:latin typeface="+mn-ea"/>
                        <a:ea typeface="+mn-ea"/>
                        <a:sym typeface="+mn-ea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微软雅黑" panose="020B0503020204020204" pitchFamily="34" charset="-122"/>
                      </a:endParaRP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7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工作日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44" name="表格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9815351"/>
              </p:ext>
            </p:extLst>
          </p:nvPr>
        </p:nvGraphicFramePr>
        <p:xfrm>
          <a:off x="9647907" y="1990496"/>
          <a:ext cx="1800200" cy="85646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3571"/>
                <a:gridCol w="1106589"/>
                <a:gridCol w="360040"/>
              </a:tblGrid>
              <a:tr h="338916">
                <a:tc rowSpan="3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联合审图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建设施工图设计</a:t>
                      </a:r>
                      <a:r>
                        <a:rPr lang="zh-CN" altLang="en-US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rowSpan="3"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10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</a:rPr>
                        <a:t>个工作日</a:t>
                      </a: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26224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消防设计文件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503" marR="91503" marT="45733" marB="4573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5530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人防设计文件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503" marR="91503" marT="45733" marB="4573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45" name="矩形 44"/>
          <p:cNvSpPr/>
          <p:nvPr/>
        </p:nvSpPr>
        <p:spPr>
          <a:xfrm>
            <a:off x="6818135" y="1417199"/>
            <a:ext cx="1524396" cy="368697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dirty="0" smtClean="0">
                <a:solidFill>
                  <a:schemeClr val="tx1"/>
                </a:solidFill>
              </a:rPr>
              <a:t>供水、供电、燃气、排水、、通信等市政公用基础设施报装手续提前到开工前办理</a:t>
            </a:r>
            <a:endParaRPr lang="zh-CN" altLang="en-US" sz="700" b="1" dirty="0">
              <a:solidFill>
                <a:schemeClr val="tx1"/>
              </a:solidFill>
            </a:endParaRPr>
          </a:p>
        </p:txBody>
      </p:sp>
      <p:sp>
        <p:nvSpPr>
          <p:cNvPr id="113" name="文本框 87"/>
          <p:cNvSpPr txBox="1"/>
          <p:nvPr/>
        </p:nvSpPr>
        <p:spPr>
          <a:xfrm>
            <a:off x="9419228" y="6818819"/>
            <a:ext cx="2423710" cy="21544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 algn="ctr"/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第三阶段可并联或并行办理</a:t>
            </a:r>
            <a:r>
              <a:rPr lang="zh-CN" altLang="en-US" sz="800" b="1" dirty="0" smtClean="0">
                <a:latin typeface="Arial" panose="020B0604020202020204" pitchFamily="34" charset="0"/>
                <a:ea typeface="宋体" panose="02010600030101010101" pitchFamily="2" charset="-122"/>
              </a:rPr>
              <a:t>事项</a:t>
            </a:r>
            <a:endParaRPr lang="en-US" altLang="zh-CN" sz="800" b="1" dirty="0" smtClean="0"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114" name="圆角矩形 113"/>
          <p:cNvSpPr/>
          <p:nvPr/>
        </p:nvSpPr>
        <p:spPr>
          <a:xfrm>
            <a:off x="9334400" y="8493760"/>
            <a:ext cx="2533647" cy="34925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noProof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因</a:t>
            </a:r>
            <a:r>
              <a:rPr lang="zh-CN" altLang="en-US" sz="700" b="1" noProof="1" smtClean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工程建设城要拆除</a:t>
            </a:r>
            <a:r>
              <a:rPr lang="zh-CN" altLang="en-US" sz="700" b="1" noProof="1">
                <a:solidFill>
                  <a:schemeClr val="tx1"/>
                </a:solidFill>
                <a:latin typeface="+mn-ea"/>
              </a:rPr>
              <a:t>、改动、迁移供水、排水与污水</a:t>
            </a:r>
            <a:endParaRPr lang="en-US" altLang="zh-CN" sz="700" b="1" noProof="1">
              <a:solidFill>
                <a:schemeClr val="tx1"/>
              </a:solidFill>
              <a:latin typeface="+mn-ea"/>
            </a:endParaRPr>
          </a:p>
          <a:p>
            <a:pPr algn="ctr"/>
            <a:r>
              <a:rPr lang="zh-CN" altLang="en-US" sz="700" b="1" noProof="1">
                <a:solidFill>
                  <a:schemeClr val="tx1"/>
                </a:solidFill>
                <a:latin typeface="+mn-ea"/>
              </a:rPr>
              <a:t>处理设施审核（供排水主管部门）</a:t>
            </a:r>
            <a:endParaRPr lang="zh-CN" altLang="en-US" sz="700" b="1" noProof="1">
              <a:solidFill>
                <a:schemeClr val="tx1"/>
              </a:solidFill>
              <a:latin typeface="+mn-ea"/>
            </a:endParaRPr>
          </a:p>
        </p:txBody>
      </p:sp>
      <p:sp>
        <p:nvSpPr>
          <p:cNvPr id="115" name="圆角矩形 114"/>
          <p:cNvSpPr/>
          <p:nvPr/>
        </p:nvSpPr>
        <p:spPr>
          <a:xfrm>
            <a:off x="9340636" y="7794178"/>
            <a:ext cx="2533864" cy="248404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noProof="1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工程建设涉及城市绿地、树木</a:t>
            </a:r>
            <a:r>
              <a:rPr lang="zh-CN" altLang="en-US" sz="700" b="1" noProof="1" smtClean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审批（住建</a:t>
            </a:r>
            <a:r>
              <a:rPr lang="zh-CN" altLang="en-US" sz="700" b="1" noProof="1">
                <a:solidFill>
                  <a:schemeClr val="tx1"/>
                </a:solidFill>
                <a:latin typeface="+mn-ea"/>
              </a:rPr>
              <a:t>部门</a:t>
            </a:r>
            <a:r>
              <a:rPr lang="zh-CN" altLang="en-US" sz="700" b="1" noProof="1">
                <a:solidFill>
                  <a:schemeClr val="tx1"/>
                </a:solidFill>
                <a:latin typeface="+mn-ea"/>
              </a:rPr>
              <a:t>或城管部门</a:t>
            </a:r>
            <a:r>
              <a:rPr lang="zh-CN" altLang="en-US" sz="700" b="1" noProof="1">
                <a:solidFill>
                  <a:schemeClr val="tx1"/>
                </a:solidFill>
                <a:latin typeface="+mn-ea"/>
              </a:rPr>
              <a:t>）</a:t>
            </a:r>
            <a:endParaRPr lang="zh-CN" altLang="en-US" sz="700" b="1" noProof="1">
              <a:solidFill>
                <a:schemeClr val="tx1"/>
              </a:solidFill>
              <a:latin typeface="+mn-ea"/>
            </a:endParaRPr>
          </a:p>
        </p:txBody>
      </p:sp>
      <p:sp>
        <p:nvSpPr>
          <p:cNvPr id="122" name="矩形 121"/>
          <p:cNvSpPr/>
          <p:nvPr/>
        </p:nvSpPr>
        <p:spPr>
          <a:xfrm>
            <a:off x="12490450" y="1417199"/>
            <a:ext cx="1736487" cy="368697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dirty="0" smtClean="0">
                <a:solidFill>
                  <a:schemeClr val="tx1"/>
                </a:solidFill>
              </a:rPr>
              <a:t>供水、供电、燃气、排水、通信等市政公用基础设施竣工验收后直接办理接入事宜</a:t>
            </a:r>
            <a:endParaRPr lang="zh-CN" altLang="en-US" sz="700" b="1" dirty="0">
              <a:solidFill>
                <a:schemeClr val="tx1"/>
              </a:solidFill>
            </a:endParaRPr>
          </a:p>
        </p:txBody>
      </p:sp>
      <p:cxnSp>
        <p:nvCxnSpPr>
          <p:cNvPr id="2273" name="直接箭头连接符 2272"/>
          <p:cNvCxnSpPr>
            <a:stCxn id="45" idx="3"/>
            <a:endCxn id="122" idx="1"/>
          </p:cNvCxnSpPr>
          <p:nvPr/>
        </p:nvCxnSpPr>
        <p:spPr>
          <a:xfrm>
            <a:off x="8342531" y="1601548"/>
            <a:ext cx="4147919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40" name="表格 139"/>
          <p:cNvGraphicFramePr/>
          <p:nvPr>
            <p:extLst>
              <p:ext uri="{D42A27DB-BD31-4B8C-83A1-F6EECF244321}">
                <p14:modId xmlns:p14="http://schemas.microsoft.com/office/powerpoint/2010/main" val="2837730972"/>
              </p:ext>
            </p:extLst>
          </p:nvPr>
        </p:nvGraphicFramePr>
        <p:xfrm>
          <a:off x="6488105" y="3473698"/>
          <a:ext cx="2357454" cy="170377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673"/>
                <a:gridCol w="1322443"/>
                <a:gridCol w="458338"/>
              </a:tblGrid>
              <a:tr h="288032">
                <a:tc gridSpan="3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并联审批10个工作日</a:t>
                      </a:r>
                      <a:endParaRPr lang="zh-CN" altLang="zh-CN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marL="91463" marR="91463" marT="45773" marB="4577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algn="l">
                        <a:buClrTx/>
                        <a:buSzTx/>
                        <a:buFontTx/>
                        <a:buNone/>
                      </a:pP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3" marR="91463" marT="45773" marB="45773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 altLang="en-US"/>
                    </a:p>
                  </a:txBody>
                  <a:tcPr/>
                </a:tc>
              </a:tr>
              <a:tr h="501263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相关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行业主管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73" marB="4577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l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按需统一、限时征求交通运输、公安交管、消防、环卫、气象及供电、供水、燃气、通信等相关部门</a:t>
                      </a:r>
                    </a:p>
                  </a:txBody>
                  <a:tcPr marL="91463" marR="91463" marT="45773" marB="45773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73" marB="4577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457269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住建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部门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1463" marR="91463" marT="45570" marB="45570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应建或易地修建防空地下室的民用建筑项目许可</a:t>
                      </a:r>
                      <a:endParaRPr lang="zh-CN" altLang="en-US" sz="800" b="1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463" marR="91463" marT="45570" marB="4557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</a:rPr>
                        <a:t>3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</a:rPr>
                        <a:t>工作日</a:t>
                      </a:r>
                    </a:p>
                  </a:txBody>
                  <a:tcPr marL="91463" marR="91463" marT="45570" marB="4557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392191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自然资源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设计方案审查、建设工程规划许可证核发</a:t>
                      </a: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10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工作日</a:t>
                      </a: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46" name="圆角矩形 145"/>
          <p:cNvSpPr/>
          <p:nvPr/>
        </p:nvSpPr>
        <p:spPr>
          <a:xfrm>
            <a:off x="3095179" y="8227936"/>
            <a:ext cx="2616506" cy="214314"/>
          </a:xfrm>
          <a:prstGeom prst="roundRect">
            <a:avLst>
              <a:gd name="adj" fmla="val 37408"/>
            </a:avLst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 smtClean="0">
                <a:solidFill>
                  <a:schemeClr val="tx1"/>
                </a:solidFill>
              </a:rPr>
              <a:t>涉及国家安全事项的建设项目管控要求（国安部门）</a:t>
            </a:r>
            <a:endParaRPr lang="zh-CN" altLang="en-US" sz="800" b="1" noProof="1">
              <a:solidFill>
                <a:schemeClr val="tx1"/>
              </a:solidFill>
            </a:endParaRPr>
          </a:p>
        </p:txBody>
      </p:sp>
      <p:sp>
        <p:nvSpPr>
          <p:cNvPr id="147" name="右箭头 146"/>
          <p:cNvSpPr/>
          <p:nvPr/>
        </p:nvSpPr>
        <p:spPr>
          <a:xfrm>
            <a:off x="6130915" y="4553496"/>
            <a:ext cx="357190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48" name="右箭头 147"/>
          <p:cNvSpPr/>
          <p:nvPr/>
        </p:nvSpPr>
        <p:spPr>
          <a:xfrm>
            <a:off x="5334741" y="4553496"/>
            <a:ext cx="112062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49" name="右箭头 148"/>
          <p:cNvSpPr/>
          <p:nvPr/>
        </p:nvSpPr>
        <p:spPr>
          <a:xfrm>
            <a:off x="3244990" y="4553496"/>
            <a:ext cx="142876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50" name="右箭头 149"/>
          <p:cNvSpPr/>
          <p:nvPr/>
        </p:nvSpPr>
        <p:spPr>
          <a:xfrm>
            <a:off x="2416139" y="4553496"/>
            <a:ext cx="174984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51" name="圆角矩形 150"/>
          <p:cNvSpPr/>
          <p:nvPr/>
        </p:nvSpPr>
        <p:spPr>
          <a:xfrm>
            <a:off x="987379" y="4122283"/>
            <a:ext cx="1424941" cy="92869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900" b="1" strike="noStrike" noProof="1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政府投资计划或经市政府审定的专项规划、行动计划</a:t>
            </a:r>
            <a:r>
              <a:rPr lang="zh-CN" altLang="en-US" sz="900" b="1" strike="noStrike" noProof="1" smtClean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、市政</a:t>
            </a:r>
            <a:r>
              <a:rPr lang="zh-CN" altLang="en-US" sz="900" b="1" strike="noStrike" noProof="1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府常务会议纪</a:t>
            </a:r>
            <a:r>
              <a:rPr lang="zh-CN" altLang="en-US" sz="900" b="1" strike="noStrike" noProof="1" smtClean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要、市政府决定事项通知书等政府文</a:t>
            </a:r>
            <a:r>
              <a:rPr lang="zh-CN" altLang="en-US" sz="900" b="1" strike="noStrike" noProof="1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件中明确的项目</a:t>
            </a:r>
          </a:p>
        </p:txBody>
      </p:sp>
      <p:sp>
        <p:nvSpPr>
          <p:cNvPr id="152" name="右箭头 151"/>
          <p:cNvSpPr/>
          <p:nvPr/>
        </p:nvSpPr>
        <p:spPr>
          <a:xfrm>
            <a:off x="8845559" y="4481488"/>
            <a:ext cx="637531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cxnSp>
        <p:nvCxnSpPr>
          <p:cNvPr id="162" name="直接箭头连接符 161"/>
          <p:cNvCxnSpPr/>
          <p:nvPr/>
        </p:nvCxnSpPr>
        <p:spPr>
          <a:xfrm flipH="1">
            <a:off x="10584011" y="2828814"/>
            <a:ext cx="1" cy="10972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95" name="文本框 117"/>
          <p:cNvSpPr txBox="1"/>
          <p:nvPr/>
        </p:nvSpPr>
        <p:spPr>
          <a:xfrm>
            <a:off x="6635750" y="9223490"/>
            <a:ext cx="2200275" cy="214313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第一、二、三阶段可并联或并行办理事项</a:t>
            </a:r>
          </a:p>
        </p:txBody>
      </p:sp>
      <p:grpSp>
        <p:nvGrpSpPr>
          <p:cNvPr id="159" name="组合 127"/>
          <p:cNvGrpSpPr/>
          <p:nvPr/>
        </p:nvGrpSpPr>
        <p:grpSpPr>
          <a:xfrm>
            <a:off x="5836561" y="9398201"/>
            <a:ext cx="2829602" cy="215250"/>
            <a:chOff x="1376" y="12635"/>
            <a:chExt cx="4153" cy="341"/>
          </a:xfrm>
        </p:grpSpPr>
        <p:sp>
          <p:nvSpPr>
            <p:cNvPr id="163" name="圆角矩形 162"/>
            <p:cNvSpPr/>
            <p:nvPr/>
          </p:nvSpPr>
          <p:spPr>
            <a:xfrm>
              <a:off x="1376" y="12635"/>
              <a:ext cx="4153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164" name="文本框 129"/>
            <p:cNvSpPr txBox="1"/>
            <p:nvPr/>
          </p:nvSpPr>
          <p:spPr>
            <a:xfrm>
              <a:off x="1376" y="12635"/>
              <a:ext cx="4153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+mn-ea"/>
                  <a:ea typeface="+mn-ea"/>
                </a:rPr>
                <a:t>建设工程文物保护和考古许可（文化广电旅游部门）</a:t>
              </a:r>
            </a:p>
          </p:txBody>
        </p:sp>
      </p:grpSp>
      <p:grpSp>
        <p:nvGrpSpPr>
          <p:cNvPr id="170" name="组合 127"/>
          <p:cNvGrpSpPr/>
          <p:nvPr/>
        </p:nvGrpSpPr>
        <p:grpSpPr>
          <a:xfrm>
            <a:off x="9575496" y="9645583"/>
            <a:ext cx="2299003" cy="215250"/>
            <a:chOff x="1376" y="12618"/>
            <a:chExt cx="4185" cy="341"/>
          </a:xfrm>
        </p:grpSpPr>
        <p:sp>
          <p:nvSpPr>
            <p:cNvPr id="171" name="圆角矩形 170"/>
            <p:cNvSpPr/>
            <p:nvPr/>
          </p:nvSpPr>
          <p:spPr>
            <a:xfrm>
              <a:off x="1376" y="12635"/>
              <a:ext cx="4153" cy="317"/>
            </a:xfrm>
            <a:prstGeom prst="roundRect">
              <a:avLst/>
            </a:prstGeom>
            <a:solidFill>
              <a:srgbClr val="FFC00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172" name="文本框 129"/>
            <p:cNvSpPr txBox="1"/>
            <p:nvPr/>
          </p:nvSpPr>
          <p:spPr>
            <a:xfrm>
              <a:off x="1408" y="12618"/>
              <a:ext cx="4153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+mn-ea"/>
                  <a:ea typeface="+mn-ea"/>
                </a:rPr>
                <a:t>国有建设用地</a:t>
              </a:r>
              <a:r>
                <a:rPr lang="zh-CN" altLang="en-US" sz="800" b="1" dirty="0" smtClean="0">
                  <a:latin typeface="+mn-ea"/>
                  <a:ea typeface="+mn-ea"/>
                </a:rPr>
                <a:t>使用权首次登记（</a:t>
              </a:r>
              <a:r>
                <a:rPr lang="zh-CN" altLang="en-US" sz="800" b="1" dirty="0">
                  <a:latin typeface="+mn-ea"/>
                  <a:ea typeface="+mn-ea"/>
                </a:rPr>
                <a:t>自然资源部门）</a:t>
              </a:r>
            </a:p>
          </p:txBody>
        </p:sp>
      </p:grpSp>
      <p:grpSp>
        <p:nvGrpSpPr>
          <p:cNvPr id="173" name="组合 127"/>
          <p:cNvGrpSpPr/>
          <p:nvPr/>
        </p:nvGrpSpPr>
        <p:grpSpPr>
          <a:xfrm>
            <a:off x="9575626" y="9367548"/>
            <a:ext cx="1659194" cy="225350"/>
            <a:chOff x="299" y="12595"/>
            <a:chExt cx="3215" cy="357"/>
          </a:xfrm>
        </p:grpSpPr>
        <p:sp>
          <p:nvSpPr>
            <p:cNvPr id="174" name="圆角矩形 173"/>
            <p:cNvSpPr/>
            <p:nvPr/>
          </p:nvSpPr>
          <p:spPr>
            <a:xfrm>
              <a:off x="299" y="12595"/>
              <a:ext cx="307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175" name="文本框 129"/>
            <p:cNvSpPr txBox="1"/>
            <p:nvPr/>
          </p:nvSpPr>
          <p:spPr>
            <a:xfrm>
              <a:off x="299" y="12611"/>
              <a:ext cx="3215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洪水影响评价审批（水务部门）</a:t>
              </a:r>
              <a:endPara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</p:grpSp>
      <p:sp>
        <p:nvSpPr>
          <p:cNvPr id="176" name="TextBox 3379"/>
          <p:cNvSpPr txBox="1">
            <a:spLocks noChangeArrowheads="1"/>
          </p:cNvSpPr>
          <p:nvPr/>
        </p:nvSpPr>
        <p:spPr bwMode="auto">
          <a:xfrm>
            <a:off x="11774517" y="10017819"/>
            <a:ext cx="646112" cy="27781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r>
              <a:rPr lang="zh-CN" altLang="en-US" sz="1200" dirty="0"/>
              <a:t>图例：</a:t>
            </a:r>
          </a:p>
        </p:txBody>
      </p:sp>
      <p:sp>
        <p:nvSpPr>
          <p:cNvPr id="177" name="矩形 176"/>
          <p:cNvSpPr/>
          <p:nvPr/>
        </p:nvSpPr>
        <p:spPr>
          <a:xfrm>
            <a:off x="12498705" y="10067989"/>
            <a:ext cx="436563" cy="176213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78" name="TextBox 150"/>
          <p:cNvSpPr txBox="1">
            <a:spLocks noChangeArrowheads="1"/>
          </p:cNvSpPr>
          <p:nvPr/>
        </p:nvSpPr>
        <p:spPr bwMode="auto">
          <a:xfrm>
            <a:off x="12274583" y="10208048"/>
            <a:ext cx="925203" cy="36933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dirty="0"/>
              <a:t>基本建设流程政府审批事项</a:t>
            </a:r>
          </a:p>
        </p:txBody>
      </p:sp>
      <p:sp>
        <p:nvSpPr>
          <p:cNvPr id="179" name="矩形 178"/>
          <p:cNvSpPr/>
          <p:nvPr/>
        </p:nvSpPr>
        <p:spPr>
          <a:xfrm>
            <a:off x="13453745" y="10073387"/>
            <a:ext cx="438150" cy="17621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80" name="TextBox 152"/>
          <p:cNvSpPr txBox="1">
            <a:spLocks noChangeArrowheads="1"/>
          </p:cNvSpPr>
          <p:nvPr/>
        </p:nvSpPr>
        <p:spPr bwMode="auto">
          <a:xfrm>
            <a:off x="13260705" y="10288652"/>
            <a:ext cx="876346" cy="23083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dirty="0"/>
              <a:t>按需审批事项</a:t>
            </a:r>
          </a:p>
        </p:txBody>
      </p:sp>
      <p:sp>
        <p:nvSpPr>
          <p:cNvPr id="181" name="矩形 180"/>
          <p:cNvSpPr/>
          <p:nvPr/>
        </p:nvSpPr>
        <p:spPr>
          <a:xfrm>
            <a:off x="14306596" y="10067989"/>
            <a:ext cx="438150" cy="176213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82" name="TextBox 154"/>
          <p:cNvSpPr txBox="1">
            <a:spLocks noChangeArrowheads="1"/>
          </p:cNvSpPr>
          <p:nvPr/>
        </p:nvSpPr>
        <p:spPr bwMode="auto">
          <a:xfrm>
            <a:off x="14203409" y="10287064"/>
            <a:ext cx="644525" cy="23018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900"/>
              <a:t>企业事项</a:t>
            </a:r>
          </a:p>
        </p:txBody>
      </p:sp>
      <p:cxnSp>
        <p:nvCxnSpPr>
          <p:cNvPr id="168" name="直接箭头连接符 167"/>
          <p:cNvCxnSpPr/>
          <p:nvPr/>
        </p:nvCxnSpPr>
        <p:spPr>
          <a:xfrm>
            <a:off x="1691357" y="3729772"/>
            <a:ext cx="8493" cy="3925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直接箭头连接符 182"/>
          <p:cNvCxnSpPr/>
          <p:nvPr/>
        </p:nvCxnSpPr>
        <p:spPr>
          <a:xfrm flipH="1" flipV="1">
            <a:off x="1742442" y="5052572"/>
            <a:ext cx="1268" cy="198262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5" name="矩形 184"/>
          <p:cNvSpPr/>
          <p:nvPr/>
        </p:nvSpPr>
        <p:spPr>
          <a:xfrm>
            <a:off x="13478034" y="206509"/>
            <a:ext cx="1497806" cy="426244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ctr"/>
            <a:r>
              <a:rPr lang="zh-CN" altLang="en-US" sz="1100" b="1" dirty="0">
                <a:solidFill>
                  <a:schemeClr val="tx1"/>
                </a:solidFill>
                <a:sym typeface="+mn-ea"/>
              </a:rPr>
              <a:t>政府</a:t>
            </a:r>
            <a:r>
              <a:rPr lang="zh-CN" altLang="en-US" sz="1100" b="1" dirty="0" smtClean="0">
                <a:solidFill>
                  <a:schemeClr val="tx1"/>
                </a:solidFill>
                <a:sym typeface="+mn-ea"/>
              </a:rPr>
              <a:t>投资</a:t>
            </a:r>
            <a:r>
              <a:rPr lang="zh-CN" altLang="en-US" sz="1100" b="1" dirty="0">
                <a:solidFill>
                  <a:schemeClr val="tx1"/>
                </a:solidFill>
                <a:sym typeface="+mn-ea"/>
              </a:rPr>
              <a:t>线性</a:t>
            </a:r>
            <a:r>
              <a:rPr lang="zh-CN" altLang="en-US" sz="1100" b="1" dirty="0" smtClean="0">
                <a:solidFill>
                  <a:schemeClr val="tx1"/>
                </a:solidFill>
                <a:sym typeface="+mn-ea"/>
              </a:rPr>
              <a:t>工程</a:t>
            </a:r>
            <a:r>
              <a:rPr lang="zh-CN" altLang="en-US" sz="1100" b="1" dirty="0">
                <a:solidFill>
                  <a:schemeClr val="tx1"/>
                </a:solidFill>
                <a:sym typeface="+mn-ea"/>
              </a:rPr>
              <a:t>类</a:t>
            </a:r>
            <a:endParaRPr lang="en-US" altLang="zh-CN" sz="1100" b="1" dirty="0">
              <a:solidFill>
                <a:schemeClr val="tx1"/>
              </a:solidFill>
              <a:sym typeface="+mn-ea"/>
            </a:endParaRPr>
          </a:p>
        </p:txBody>
      </p:sp>
      <p:graphicFrame>
        <p:nvGraphicFramePr>
          <p:cNvPr id="186" name="表格 185"/>
          <p:cNvGraphicFramePr/>
          <p:nvPr>
            <p:extLst>
              <p:ext uri="{D42A27DB-BD31-4B8C-83A1-F6EECF244321}">
                <p14:modId xmlns:p14="http://schemas.microsoft.com/office/powerpoint/2010/main" val="2229316396"/>
              </p:ext>
            </p:extLst>
          </p:nvPr>
        </p:nvGraphicFramePr>
        <p:xfrm>
          <a:off x="2591123" y="3761730"/>
          <a:ext cx="624840" cy="266072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/>
                <a:gridCol w="208280"/>
                <a:gridCol w="208280"/>
              </a:tblGrid>
              <a:tr h="2660724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发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改部门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  <a:sym typeface="+mn-ea"/>
                        </a:rPr>
                        <a:t>项目建议书审批</a:t>
                      </a:r>
                      <a:endParaRPr lang="zh-CN" altLang="zh-CN" sz="800" b="1" dirty="0"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  <a:sym typeface="+mn-ea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微软雅黑" panose="020B0503020204020204" pitchFamily="34" charset="-122"/>
                      </a:endParaRP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3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工作日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cxnSp>
        <p:nvCxnSpPr>
          <p:cNvPr id="187" name="直接箭头连接符 186"/>
          <p:cNvCxnSpPr/>
          <p:nvPr/>
        </p:nvCxnSpPr>
        <p:spPr>
          <a:xfrm flipH="1">
            <a:off x="7050037" y="5201890"/>
            <a:ext cx="1588" cy="57876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88" name="表格 187"/>
          <p:cNvGraphicFramePr/>
          <p:nvPr/>
        </p:nvGraphicFramePr>
        <p:xfrm>
          <a:off x="6293952" y="5777954"/>
          <a:ext cx="1254284" cy="6227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7810"/>
                <a:gridCol w="916474"/>
              </a:tblGrid>
              <a:tr h="622786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</a:rPr>
                        <a:t>社会机构</a:t>
                      </a:r>
                      <a:endParaRPr lang="zh-CN" altLang="zh-CN" sz="800" dirty="0">
                        <a:solidFill>
                          <a:schemeClr val="tx1"/>
                        </a:solidFill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建设单位应自行委托测量单位进行建设工程放线</a:t>
                      </a: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cxnSp>
        <p:nvCxnSpPr>
          <p:cNvPr id="190" name="直接箭头连接符 189"/>
          <p:cNvCxnSpPr/>
          <p:nvPr/>
        </p:nvCxnSpPr>
        <p:spPr>
          <a:xfrm>
            <a:off x="7560720" y="6074072"/>
            <a:ext cx="347163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66" name="表格 165"/>
          <p:cNvGraphicFramePr/>
          <p:nvPr>
            <p:extLst>
              <p:ext uri="{D42A27DB-BD31-4B8C-83A1-F6EECF244321}">
                <p14:modId xmlns:p14="http://schemas.microsoft.com/office/powerpoint/2010/main" val="1096173792"/>
              </p:ext>
            </p:extLst>
          </p:nvPr>
        </p:nvGraphicFramePr>
        <p:xfrm>
          <a:off x="3527227" y="1431538"/>
          <a:ext cx="1841697" cy="2042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9627"/>
                <a:gridCol w="1572070"/>
              </a:tblGrid>
              <a:tr h="179668">
                <a:tc rowSpan="9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700" dirty="0">
                          <a:solidFill>
                            <a:schemeClr val="tx1"/>
                          </a:solidFill>
                        </a:rPr>
                        <a:t>编制评审文件</a:t>
                      </a:r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smtClean="0">
                          <a:solidFill>
                            <a:schemeClr val="tx1"/>
                          </a:solidFill>
                        </a:rPr>
                        <a:t>可行性研究</a:t>
                      </a:r>
                      <a:r>
                        <a:rPr lang="zh-CN" altLang="zh-CN" sz="600" dirty="0">
                          <a:solidFill>
                            <a:schemeClr val="tx1"/>
                          </a:solidFill>
                        </a:rPr>
                        <a:t>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压覆重要矿产资源评估报告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环境影响报告书（表）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固定资产投资项目节能报告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smtClean="0">
                          <a:solidFill>
                            <a:schemeClr val="tx1"/>
                          </a:solidFill>
                        </a:rPr>
                        <a:t>地</a:t>
                      </a:r>
                      <a:r>
                        <a:rPr lang="zh-CN" altLang="en-US" sz="600" b="1" smtClean="0">
                          <a:solidFill>
                            <a:schemeClr val="tx1"/>
                          </a:solidFill>
                        </a:rPr>
                        <a:t>质</a:t>
                      </a:r>
                      <a:r>
                        <a:rPr lang="zh-CN" altLang="zh-CN" sz="600" b="1" smtClean="0">
                          <a:solidFill>
                            <a:schemeClr val="tx1"/>
                          </a:solidFill>
                        </a:rPr>
                        <a:t>灾害</a:t>
                      </a: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危险性评估报告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洪水影响评价报告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水资源论证报告书（表）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B w="6350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水土保持方案书（表）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建设项目用地预审与选址意见报告书</a:t>
                      </a:r>
                      <a:endParaRPr lang="zh-CN" altLang="zh-CN" sz="600" b="1" i="0" u="none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61842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endParaRPr lang="zh-CN" altLang="zh-CN" sz="7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社会稳定风险评估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94641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endParaRPr lang="zh-CN" altLang="zh-CN" sz="7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行业主管部门审查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45" name="表格 144"/>
          <p:cNvGraphicFramePr/>
          <p:nvPr>
            <p:extLst>
              <p:ext uri="{D42A27DB-BD31-4B8C-83A1-F6EECF244321}">
                <p14:modId xmlns:p14="http://schemas.microsoft.com/office/powerpoint/2010/main" val="779261328"/>
              </p:ext>
            </p:extLst>
          </p:nvPr>
        </p:nvGraphicFramePr>
        <p:xfrm>
          <a:off x="3409652" y="3760554"/>
          <a:ext cx="765647" cy="266547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8280"/>
                <a:gridCol w="269335"/>
                <a:gridCol w="288032"/>
              </a:tblGrid>
              <a:tr h="2665472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自</a:t>
                      </a:r>
                      <a:r>
                        <a:rPr lang="zh-CN" altLang="en-US" sz="8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然资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</a:rPr>
                        <a:t>源部门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cs typeface="+mn-cs"/>
                          <a:sym typeface="+mn-ea"/>
                        </a:rPr>
                        <a:t>建设项目用地预审与选址意见书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宋体" panose="02010600030101010101" pitchFamily="2" charset="-122"/>
                        <a:ea typeface="宋体" panose="02010600030101010101" pitchFamily="2" charset="-122"/>
                        <a:cs typeface="+mn-cs"/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ln>
                          <a:noFill/>
                        </a:ln>
                        <a:solidFill>
                          <a:schemeClr val="tx1"/>
                        </a:solidFill>
                        <a:latin typeface="宋体" panose="02010600030101010101" pitchFamily="2" charset="-122"/>
                        <a:ea typeface="宋体" panose="02010600030101010101" pitchFamily="2" charset="-122"/>
                      </a:endParaRP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10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工作日</a:t>
                      </a: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17" name="表格 16"/>
          <p:cNvGraphicFramePr/>
          <p:nvPr/>
        </p:nvGraphicFramePr>
        <p:xfrm>
          <a:off x="7908290" y="5780405"/>
          <a:ext cx="1206500" cy="6375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4500"/>
                <a:gridCol w="762000"/>
              </a:tblGrid>
              <a:tr h="63754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自然资源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委托</a:t>
                      </a:r>
                      <a:r>
                        <a:rPr lang="zh-CN" altLang="en-US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第三方测绘机构</a:t>
                      </a: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进行建设工程验线</a:t>
                      </a: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8" name="表格 27"/>
          <p:cNvGraphicFramePr/>
          <p:nvPr>
            <p:extLst>
              <p:ext uri="{D42A27DB-BD31-4B8C-83A1-F6EECF244321}">
                <p14:modId xmlns:p14="http://schemas.microsoft.com/office/powerpoint/2010/main" val="1363836045"/>
              </p:ext>
            </p:extLst>
          </p:nvPr>
        </p:nvGraphicFramePr>
        <p:xfrm>
          <a:off x="6266180" y="1961530"/>
          <a:ext cx="2589530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60375"/>
                <a:gridCol w="1729740"/>
                <a:gridCol w="399415"/>
              </a:tblGrid>
              <a:tr h="45720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>
                          <a:solidFill>
                            <a:schemeClr val="tx1"/>
                          </a:solidFill>
                        </a:rPr>
                        <a:t>社会机构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建设工程设计方案技术审查</a:t>
                      </a:r>
                      <a:endParaRPr lang="zh-CN" altLang="zh-CN" sz="800" b="1" dirty="0" smtClean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10</a:t>
                      </a:r>
                      <a:r>
                        <a:rPr lang="zh-CN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个</a:t>
                      </a:r>
                      <a:r>
                        <a:rPr lang="zh-CN" sz="800" dirty="0">
                          <a:solidFill>
                            <a:srgbClr val="000000"/>
                          </a:solidFill>
                          <a:sym typeface="+mn-ea"/>
                        </a:rPr>
                        <a:t>工作日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38" name="文本框 85"/>
          <p:cNvSpPr txBox="1"/>
          <p:nvPr/>
        </p:nvSpPr>
        <p:spPr>
          <a:xfrm>
            <a:off x="3423285" y="8739029"/>
            <a:ext cx="142494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 smtClean="0">
                <a:latin typeface="Arial" panose="020B0604020202020204" pitchFamily="34" charset="0"/>
                <a:ea typeface="宋体" panose="02010600030101010101" pitchFamily="2" charset="-122"/>
              </a:rPr>
              <a:t>国有</a:t>
            </a:r>
            <a:r>
              <a: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rPr>
              <a:t>建设用地供地审核（自然资源部门）</a:t>
            </a:r>
          </a:p>
        </p:txBody>
      </p:sp>
      <p:graphicFrame>
        <p:nvGraphicFramePr>
          <p:cNvPr id="165" name="表格 164"/>
          <p:cNvGraphicFramePr/>
          <p:nvPr/>
        </p:nvGraphicFramePr>
        <p:xfrm>
          <a:off x="12383770" y="7008118"/>
          <a:ext cx="2197418" cy="9448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2489"/>
                <a:gridCol w="1764929"/>
              </a:tblGrid>
              <a:tr h="422185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相关行业主管部门</a:t>
                      </a:r>
                    </a:p>
                  </a:txBody>
                  <a:tcPr marL="91525" marR="91525" marT="45688" marB="45688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按需统一</a:t>
                      </a:r>
                      <a:r>
                        <a:rPr lang="zh-CN" altLang="zh-CN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办理</a:t>
                      </a: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</a:rPr>
                        <a:t>人民防空工程竣工验收备案</a:t>
                      </a:r>
                      <a:r>
                        <a:rPr lang="zh-CN" altLang="en-US" sz="7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  <a:sym typeface="+mn-ea"/>
                        </a:rPr>
                        <a:t>、</a:t>
                      </a:r>
                      <a:r>
                        <a:rPr lang="zh-CN" altLang="en-US" sz="7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</a:rPr>
                        <a:t>建设工程消防验收或备案</a:t>
                      </a:r>
                      <a:r>
                        <a:rPr lang="zh-CN" altLang="en-US" sz="7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  <a:sym typeface="+mn-ea"/>
                        </a:rPr>
                        <a:t>、</a:t>
                      </a:r>
                      <a:r>
                        <a:rPr lang="zh-CN" altLang="zh-CN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城镇</a:t>
                      </a: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排水与污水处理设施竣工验收备案、燃气设施建设工程竣工验收、国家安全事项竣工验收、</a:t>
                      </a:r>
                      <a:r>
                        <a:rPr lang="zh-CN" altLang="en-US" sz="700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环保设施验收、电梯验收、园林绿化工程验收、气象部门防雷装置竣工验收、生产建设项目水土保持设施验收备案等专项验收备案事项。</a:t>
                      </a:r>
                      <a:endParaRPr lang="zh-CN" altLang="zh-CN" sz="7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525" marR="91525" marT="45688" marB="45688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67" name="文本框 87"/>
          <p:cNvSpPr txBox="1"/>
          <p:nvPr/>
        </p:nvSpPr>
        <p:spPr>
          <a:xfrm>
            <a:off x="12524786" y="6772652"/>
            <a:ext cx="1993265" cy="21544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800" b="1" dirty="0">
                <a:latin typeface="Arial" panose="020B0604020202020204" pitchFamily="34" charset="0"/>
              </a:rPr>
              <a:t>第四阶段可并联或并行办理</a:t>
            </a:r>
            <a:r>
              <a:rPr lang="zh-CN" altLang="en-US" sz="800" b="1" dirty="0" smtClean="0">
                <a:latin typeface="Arial" panose="020B0604020202020204" pitchFamily="34" charset="0"/>
              </a:rPr>
              <a:t>事项</a:t>
            </a:r>
            <a:endParaRPr lang="en-US" altLang="zh-CN" sz="800" b="1" dirty="0">
              <a:latin typeface="Arial" panose="020B0604020202020204" pitchFamily="34" charset="0"/>
            </a:endParaRPr>
          </a:p>
        </p:txBody>
      </p:sp>
      <p:graphicFrame>
        <p:nvGraphicFramePr>
          <p:cNvPr id="141" name="表格 140"/>
          <p:cNvGraphicFramePr/>
          <p:nvPr>
            <p:extLst>
              <p:ext uri="{D42A27DB-BD31-4B8C-83A1-F6EECF244321}">
                <p14:modId xmlns:p14="http://schemas.microsoft.com/office/powerpoint/2010/main" val="3869499289"/>
              </p:ext>
            </p:extLst>
          </p:nvPr>
        </p:nvGraphicFramePr>
        <p:xfrm>
          <a:off x="12600235" y="4471491"/>
          <a:ext cx="1439863" cy="119339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1959"/>
                <a:gridCol w="1007904"/>
              </a:tblGrid>
              <a:tr h="411440"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自然资源部门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47" marB="4574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规划条件核实（含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土地检查核验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）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509" marR="91509" marT="45747" marB="45747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411348"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城建档案部门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建设工程城建档案验收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  <a:tr h="278982">
                <a:tc gridSpan="2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i="0" u="none" kern="1200" baseline="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并联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审批</a:t>
                      </a:r>
                      <a:r>
                        <a:rPr lang="en-US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7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个</a:t>
                      </a:r>
                      <a:r>
                        <a:rPr lang="zh-CN" altLang="en-US" sz="800" b="1" i="0" u="none" kern="1200" baseline="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工作日</a:t>
                      </a: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89" marR="91489" marT="45710" marB="45710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42" name="TextBox 3373"/>
          <p:cNvSpPr txBox="1">
            <a:spLocks noChangeArrowheads="1"/>
          </p:cNvSpPr>
          <p:nvPr/>
        </p:nvSpPr>
        <p:spPr bwMode="auto">
          <a:xfrm>
            <a:off x="12890028" y="4295279"/>
            <a:ext cx="995362" cy="2143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>
            <a:spAutoFit/>
          </a:bodyPr>
          <a:lstStyle>
            <a:lvl1pPr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defRPr>
            </a:lvl9pPr>
          </a:lstStyle>
          <a:p>
            <a:pPr eaLnBrk="1" hangingPunct="1"/>
            <a:r>
              <a:rPr lang="zh-CN" altLang="en-US" sz="800" b="1">
                <a:latin typeface="微软雅黑" panose="020B0503020204020204" pitchFamily="34" charset="-122"/>
                <a:ea typeface="微软雅黑" panose="020B0503020204020204" pitchFamily="34" charset="-122"/>
              </a:rPr>
              <a:t>联合验收（备案）</a:t>
            </a:r>
          </a:p>
        </p:txBody>
      </p:sp>
      <p:sp>
        <p:nvSpPr>
          <p:cNvPr id="143" name="右箭头 142"/>
          <p:cNvSpPr/>
          <p:nvPr/>
        </p:nvSpPr>
        <p:spPr>
          <a:xfrm>
            <a:off x="11774517" y="4481810"/>
            <a:ext cx="747683" cy="344487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44" name="右箭头 143"/>
          <p:cNvSpPr/>
          <p:nvPr/>
        </p:nvSpPr>
        <p:spPr>
          <a:xfrm>
            <a:off x="14080848" y="4379723"/>
            <a:ext cx="358458" cy="390525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56" name="圆角矩形 155"/>
          <p:cNvSpPr/>
          <p:nvPr/>
        </p:nvSpPr>
        <p:spPr>
          <a:xfrm>
            <a:off x="12528227" y="4333379"/>
            <a:ext cx="1533525" cy="1356567"/>
          </a:xfrm>
          <a:prstGeom prst="roundRect">
            <a:avLst>
              <a:gd name="adj" fmla="val 295"/>
            </a:avLst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 altLang="zh-CN" sz="8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800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en-US" altLang="zh-CN" sz="700" b="1" dirty="0">
              <a:solidFill>
                <a:schemeClr val="tx1"/>
              </a:solidFill>
            </a:endParaRPr>
          </a:p>
          <a:p>
            <a:pPr algn="ctr">
              <a:defRPr/>
            </a:pPr>
            <a:endParaRPr lang="zh-CN" altLang="en-US" sz="700" b="1" dirty="0">
              <a:solidFill>
                <a:schemeClr val="tx1"/>
              </a:solidFill>
            </a:endParaRPr>
          </a:p>
        </p:txBody>
      </p:sp>
      <p:sp>
        <p:nvSpPr>
          <p:cNvPr id="157" name="圆角矩形 156"/>
          <p:cNvSpPr/>
          <p:nvPr/>
        </p:nvSpPr>
        <p:spPr>
          <a:xfrm>
            <a:off x="14439307" y="3119187"/>
            <a:ext cx="270518" cy="2874791"/>
          </a:xfrm>
          <a:prstGeom prst="round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eaVert" anchor="ctr"/>
          <a:lstStyle/>
          <a:p>
            <a:pPr algn="ctr">
              <a:defRPr/>
            </a:pPr>
            <a:r>
              <a:rPr lang="zh-CN" altLang="en-US" sz="800" b="1" dirty="0">
                <a:solidFill>
                  <a:schemeClr val="tx1"/>
                </a:solidFill>
              </a:rPr>
              <a:t>工程竣工联合验收意见书、工程竣工验收备案（住建部门</a:t>
            </a:r>
            <a:r>
              <a:rPr lang="zh-CN" altLang="en-US" sz="900" dirty="0">
                <a:solidFill>
                  <a:schemeClr val="tx1"/>
                </a:solidFill>
              </a:rPr>
              <a:t>）</a:t>
            </a:r>
          </a:p>
        </p:txBody>
      </p:sp>
      <p:graphicFrame>
        <p:nvGraphicFramePr>
          <p:cNvPr id="158" name="表格 157"/>
          <p:cNvGraphicFramePr/>
          <p:nvPr/>
        </p:nvGraphicFramePr>
        <p:xfrm>
          <a:off x="12528227" y="1918791"/>
          <a:ext cx="1533525" cy="22844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8106"/>
                <a:gridCol w="1295419"/>
              </a:tblGrid>
              <a:tr h="197888">
                <a:tc rowSpan="11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建设单位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组织</a:t>
                      </a:r>
                      <a:r>
                        <a:rPr lang="zh-CN" altLang="en-US" sz="70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验收（按需）</a:t>
                      </a:r>
                      <a:endParaRPr lang="zh-CN" altLang="en-US" sz="7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工程质量竣工验收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工程消防竣工验收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人民防空工程竣工验收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环保验收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水土保持设施验收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30474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光纤到户通讯配套竣工验收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委托联合测量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规划条件核实测量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人防测量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不动产测绘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grpSp>
        <p:nvGrpSpPr>
          <p:cNvPr id="154" name="组合 103"/>
          <p:cNvGrpSpPr/>
          <p:nvPr/>
        </p:nvGrpSpPr>
        <p:grpSpPr>
          <a:xfrm>
            <a:off x="6413346" y="7846025"/>
            <a:ext cx="2489516" cy="215250"/>
            <a:chOff x="10062" y="12274"/>
            <a:chExt cx="3920" cy="341"/>
          </a:xfrm>
        </p:grpSpPr>
        <p:sp>
          <p:nvSpPr>
            <p:cNvPr id="155" name="圆角矩形 154"/>
            <p:cNvSpPr/>
            <p:nvPr/>
          </p:nvSpPr>
          <p:spPr>
            <a:xfrm>
              <a:off x="10062" y="12274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169" name="文本框 105"/>
            <p:cNvSpPr txBox="1"/>
            <p:nvPr/>
          </p:nvSpPr>
          <p:spPr>
            <a:xfrm>
              <a:off x="10141" y="12274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/>
              <a:r>
                <a:rPr lang="zh-CN" altLang="en-US" sz="800" b="1" dirty="0" smtClean="0"/>
                <a:t>地名命名核准</a:t>
              </a:r>
              <a:r>
                <a:rPr lang="zh-CN" altLang="en-US" sz="800" b="1" dirty="0">
                  <a:solidFill>
                    <a:srgbClr val="000000"/>
                  </a:solidFill>
                </a:rPr>
                <a:t>（</a:t>
              </a:r>
              <a:r>
                <a:rPr lang="zh-CN" altLang="en-US" sz="800" b="1" dirty="0">
                  <a:solidFill>
                    <a:srgbClr val="000000"/>
                  </a:solidFill>
                </a:rPr>
                <a:t>命名业务主管部门</a:t>
              </a:r>
              <a:r>
                <a:rPr lang="zh-CN" altLang="en-US" sz="800" b="1" dirty="0">
                  <a:solidFill>
                    <a:srgbClr val="000000"/>
                  </a:solidFill>
                </a:rPr>
                <a:t>）</a:t>
              </a:r>
              <a:endParaRPr lang="zh-CN" altLang="en-US" sz="800" b="1" dirty="0">
                <a:solidFill>
                  <a:srgbClr val="000000"/>
                </a:solidFill>
              </a:endParaRPr>
            </a:p>
          </p:txBody>
        </p:sp>
      </p:grpSp>
      <p:sp>
        <p:nvSpPr>
          <p:cNvPr id="184" name="文本框 87"/>
          <p:cNvSpPr txBox="1"/>
          <p:nvPr/>
        </p:nvSpPr>
        <p:spPr>
          <a:xfrm>
            <a:off x="12269788" y="7984632"/>
            <a:ext cx="2451100" cy="213904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lnSpc>
                <a:spcPts val="1000"/>
              </a:lnSpc>
              <a:defRPr/>
            </a:pPr>
            <a:r>
              <a:rPr lang="en-US" altLang="zh-CN" sz="800" dirty="0">
                <a:latin typeface="+mn-ea"/>
                <a:ea typeface="+mn-ea"/>
                <a:cs typeface="+mn-ea"/>
                <a:sym typeface="+mn-ea"/>
              </a:rPr>
              <a:t>备注 ：</a:t>
            </a:r>
            <a:endParaRPr lang="en-US" altLang="zh-CN" sz="800" dirty="0">
              <a:latin typeface="+mn-ea"/>
              <a:ea typeface="+mn-ea"/>
              <a:cs typeface="+mn-ea"/>
            </a:endParaRPr>
          </a:p>
          <a:p>
            <a:pPr>
              <a:lnSpc>
                <a:spcPts val="1000"/>
              </a:lnSpc>
              <a:defRPr/>
            </a:pPr>
            <a:r>
              <a:rPr lang="en-US" altLang="zh-CN" sz="800" dirty="0">
                <a:latin typeface="+mn-ea"/>
                <a:ea typeface="+mn-ea"/>
                <a:cs typeface="+mn-ea"/>
                <a:sym typeface="+mn-ea"/>
              </a:rPr>
              <a:t>1</a:t>
            </a:r>
            <a:r>
              <a:rPr lang="en-US" altLang="zh-CN" sz="800" dirty="0" smtClean="0">
                <a:latin typeface="+mn-ea"/>
                <a:ea typeface="+mn-ea"/>
                <a:cs typeface="+mn-ea"/>
                <a:sym typeface="+mn-ea"/>
              </a:rPr>
              <a:t>.</a:t>
            </a:r>
            <a:r>
              <a:rPr lang="zh-CN" altLang="en-US" sz="800" dirty="0"/>
              <a:t>本流程适用于政府投资线性工程类建设项目，包括市政道桥</a:t>
            </a:r>
            <a:r>
              <a:rPr lang="en-US" altLang="zh-CN" sz="800" dirty="0"/>
              <a:t>/</a:t>
            </a:r>
            <a:r>
              <a:rPr lang="zh-CN" altLang="en-US" sz="800" dirty="0"/>
              <a:t>管线、绿化设施、市政道路开设出入口工程。</a:t>
            </a:r>
          </a:p>
          <a:p>
            <a:pPr>
              <a:lnSpc>
                <a:spcPts val="1000"/>
              </a:lnSpc>
              <a:defRPr/>
            </a:pPr>
            <a:r>
              <a:rPr lang="en-US" altLang="zh-CN" sz="800" dirty="0" smtClean="0">
                <a:latin typeface="+mn-ea"/>
                <a:ea typeface="+mn-ea"/>
                <a:cs typeface="+mn-ea"/>
                <a:sym typeface="+mn-ea"/>
              </a:rPr>
              <a:t>2</a:t>
            </a:r>
            <a:r>
              <a:rPr lang="en-US" altLang="zh-CN" sz="800" dirty="0">
                <a:latin typeface="+mn-ea"/>
                <a:ea typeface="+mn-ea"/>
                <a:cs typeface="+mn-ea"/>
                <a:sym typeface="+mn-ea"/>
              </a:rPr>
              <a:t>.</a:t>
            </a:r>
            <a:r>
              <a:rPr lang="zh-CN" altLang="en-US" sz="800" dirty="0">
                <a:latin typeface="+mn-ea"/>
                <a:ea typeface="+mn-ea"/>
                <a:cs typeface="+mn-ea"/>
                <a:sym typeface="+mn-ea"/>
              </a:rPr>
              <a:t>本</a:t>
            </a:r>
            <a:r>
              <a:rPr lang="en-US" altLang="zh-CN" sz="800" dirty="0" err="1">
                <a:latin typeface="+mn-ea"/>
                <a:ea typeface="+mn-ea"/>
                <a:cs typeface="+mn-ea"/>
                <a:sym typeface="+mn-ea"/>
              </a:rPr>
              <a:t>流程图包括工程建设项目审批主要事项，未涵盖所有事项</a:t>
            </a:r>
            <a:r>
              <a:rPr lang="zh-CN" altLang="en-US" sz="800" dirty="0">
                <a:latin typeface="+mn-ea"/>
                <a:ea typeface="+mn-ea"/>
                <a:cs typeface="+mn-ea"/>
                <a:sym typeface="+mn-ea"/>
              </a:rPr>
              <a:t>，</a:t>
            </a:r>
            <a:r>
              <a:rPr lang="zh-CN" altLang="en-US" sz="800" dirty="0">
                <a:latin typeface="+mn-ea"/>
                <a:ea typeface="+mn-ea"/>
              </a:rPr>
              <a:t>流程图时间只统计政府部门组织、委托或购买服务的技术审查时间，法定公示时间、</a:t>
            </a:r>
            <a:r>
              <a:rPr lang="zh-CN" altLang="zh-CN" sz="800" dirty="0">
                <a:latin typeface="+mn-ea"/>
                <a:ea typeface="+mn-ea"/>
              </a:rPr>
              <a:t>专家评审、听证及市城乡规划委员会特殊审核时间</a:t>
            </a:r>
            <a:r>
              <a:rPr lang="zh-CN" altLang="en-US" sz="800" dirty="0">
                <a:latin typeface="+mn-ea"/>
                <a:ea typeface="+mn-ea"/>
              </a:rPr>
              <a:t>及建设单位准备材料时间不计入用时。</a:t>
            </a:r>
            <a:endParaRPr lang="en-US" altLang="zh-CN" sz="800" dirty="0">
              <a:latin typeface="+mn-ea"/>
              <a:ea typeface="+mn-ea"/>
            </a:endParaRPr>
          </a:p>
          <a:p>
            <a:pPr>
              <a:lnSpc>
                <a:spcPts val="1000"/>
              </a:lnSpc>
            </a:pPr>
            <a:r>
              <a:rPr lang="en-US" altLang="zh-CN" sz="800" dirty="0">
                <a:latin typeface="+mn-ea"/>
                <a:ea typeface="+mn-ea"/>
              </a:rPr>
              <a:t>3</a:t>
            </a:r>
            <a:r>
              <a:rPr lang="en-US" altLang="zh-CN" sz="800" dirty="0" smtClean="0">
                <a:latin typeface="+mn-ea"/>
                <a:ea typeface="+mn-ea"/>
              </a:rPr>
              <a:t>.</a:t>
            </a:r>
            <a:r>
              <a:rPr lang="en-US" altLang="zh-CN" sz="800" dirty="0"/>
              <a:t> </a:t>
            </a:r>
            <a:r>
              <a:rPr lang="zh-CN" altLang="en-US" sz="800" dirty="0" smtClean="0"/>
              <a:t>本</a:t>
            </a:r>
            <a:r>
              <a:rPr lang="zh-CN" altLang="en-US" sz="800" dirty="0"/>
              <a:t>流程适用于政府投资线性工程类建设项目，包括市政道桥</a:t>
            </a:r>
            <a:r>
              <a:rPr lang="en-US" altLang="zh-CN" sz="800" dirty="0"/>
              <a:t>/</a:t>
            </a:r>
            <a:r>
              <a:rPr lang="zh-CN" altLang="en-US" sz="800" dirty="0"/>
              <a:t>管线、绿化设施、市政道路开设出入口工程。</a:t>
            </a:r>
          </a:p>
          <a:p>
            <a:pPr>
              <a:lnSpc>
                <a:spcPts val="1000"/>
              </a:lnSpc>
              <a:defRPr/>
            </a:pPr>
            <a:r>
              <a:rPr lang="en-US" altLang="zh-CN" sz="800" dirty="0" smtClean="0">
                <a:latin typeface="+mn-ea"/>
                <a:sym typeface="+mn-ea"/>
              </a:rPr>
              <a:t>4.</a:t>
            </a:r>
            <a:r>
              <a:rPr lang="zh-CN" altLang="en-US" sz="800" dirty="0"/>
              <a:t>本流程图的</a:t>
            </a:r>
            <a:r>
              <a:rPr lang="zh-CN" altLang="zh-CN" sz="800" dirty="0"/>
              <a:t>国有建设用地供地审核是指核发国有建设用地批准书</a:t>
            </a:r>
            <a:r>
              <a:rPr lang="zh-CN" altLang="en-US" sz="800" dirty="0" smtClean="0"/>
              <a:t>。                                                  </a:t>
            </a:r>
            <a:r>
              <a:rPr lang="en-US" altLang="zh-CN" sz="800" dirty="0" smtClean="0">
                <a:latin typeface="+mn-ea"/>
                <a:ea typeface="+mn-ea"/>
                <a:cs typeface="+mn-ea"/>
                <a:sym typeface="+mn-ea"/>
              </a:rPr>
              <a:t>5.</a:t>
            </a:r>
            <a:r>
              <a:rPr lang="en-US" altLang="zh-CN" sz="800" dirty="0">
                <a:latin typeface="+mn-ea"/>
                <a:ea typeface="+mn-ea"/>
                <a:cs typeface="+mn-ea"/>
                <a:sym typeface="+mn-ea"/>
              </a:rPr>
              <a:t>部分事项非法定前后置关系，</a:t>
            </a:r>
            <a:r>
              <a:rPr lang="en-US" altLang="zh-CN" sz="800" dirty="0" smtClean="0">
                <a:latin typeface="+mn-ea"/>
                <a:ea typeface="+mn-ea"/>
                <a:cs typeface="+mn-ea"/>
                <a:sym typeface="+mn-ea"/>
              </a:rPr>
              <a:t>可参考本流程办理</a:t>
            </a:r>
            <a:r>
              <a:rPr lang="zh-CN" altLang="en-US" sz="800" dirty="0" smtClean="0">
                <a:latin typeface="+mn-ea"/>
                <a:ea typeface="+mn-ea"/>
                <a:cs typeface="+mn-ea"/>
                <a:sym typeface="+mn-ea"/>
              </a:rPr>
              <a:t>。</a:t>
            </a:r>
            <a:endParaRPr lang="zh-CN" altLang="en-US" sz="800" dirty="0"/>
          </a:p>
          <a:p>
            <a:pPr>
              <a:defRPr/>
            </a:pPr>
            <a:endParaRPr lang="zh-CN" altLang="en-US" sz="800" b="1" dirty="0">
              <a:latin typeface="+mn-ea"/>
              <a:ea typeface="+mn-ea"/>
            </a:endParaRPr>
          </a:p>
        </p:txBody>
      </p:sp>
      <p:graphicFrame>
        <p:nvGraphicFramePr>
          <p:cNvPr id="193" name="表格 192"/>
          <p:cNvGraphicFramePr/>
          <p:nvPr>
            <p:extLst>
              <p:ext uri="{D42A27DB-BD31-4B8C-83A1-F6EECF244321}">
                <p14:modId xmlns:p14="http://schemas.microsoft.com/office/powerpoint/2010/main" val="1368932641"/>
              </p:ext>
            </p:extLst>
          </p:nvPr>
        </p:nvGraphicFramePr>
        <p:xfrm>
          <a:off x="4319315" y="3754934"/>
          <a:ext cx="1008112" cy="26763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6024"/>
                <a:gridCol w="448207"/>
                <a:gridCol w="343881"/>
              </a:tblGrid>
              <a:tr h="1061587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发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改部门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dk1"/>
                          </a:solidFill>
                          <a:latin typeface="Arial" panose="020B0604020202020204" pitchFamily="34" charset="0"/>
                          <a:ea typeface="宋体" panose="02010600030101010101" pitchFamily="2" charset="-122"/>
                          <a:cs typeface="+mn-cs"/>
                          <a:sym typeface="+mn-ea"/>
                        </a:rPr>
                        <a:t>政府投资项目审批（可行性研究报告）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宋体" panose="02010600030101010101" pitchFamily="2" charset="-122"/>
                        <a:ea typeface="宋体" panose="02010600030101010101" pitchFamily="2" charset="-122"/>
                        <a:cs typeface="+mn-cs"/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 rowSpan="2"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</a:rPr>
                        <a:t>并联审批</a:t>
                      </a:r>
                      <a:r>
                        <a:rPr lang="en-US" altLang="zh-CN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10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工作日</a:t>
                      </a: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1609505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发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改部门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latin typeface="Arial" panose="020B0604020202020204" pitchFamily="34" charset="0"/>
                          <a:ea typeface="宋体" panose="02010600030101010101" pitchFamily="2" charset="-122"/>
                          <a:sym typeface="+mn-ea"/>
                        </a:rPr>
                        <a:t>工程建设项目招标范围、招标方式和招标组织形式核准</a:t>
                      </a:r>
                      <a:endParaRPr lang="zh-CN" altLang="zh-CN" sz="800" b="1" dirty="0">
                        <a:ln>
                          <a:noFill/>
                        </a:ln>
                        <a:solidFill>
                          <a:srgbClr val="FF0000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 vMerge="1"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94" name="右箭头 193"/>
          <p:cNvSpPr/>
          <p:nvPr/>
        </p:nvSpPr>
        <p:spPr>
          <a:xfrm>
            <a:off x="4175298" y="4553496"/>
            <a:ext cx="150464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grpSp>
        <p:nvGrpSpPr>
          <p:cNvPr id="195" name="组合 100"/>
          <p:cNvGrpSpPr/>
          <p:nvPr/>
        </p:nvGrpSpPr>
        <p:grpSpPr>
          <a:xfrm>
            <a:off x="6365032" y="7320268"/>
            <a:ext cx="2490787" cy="218128"/>
            <a:chOff x="10029" y="12580"/>
            <a:chExt cx="3922" cy="343"/>
          </a:xfrm>
        </p:grpSpPr>
        <p:sp>
          <p:nvSpPr>
            <p:cNvPr id="196" name="圆角矩形 195"/>
            <p:cNvSpPr/>
            <p:nvPr/>
          </p:nvSpPr>
          <p:spPr>
            <a:xfrm>
              <a:off x="10095" y="12606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197" name="文本框 102"/>
            <p:cNvSpPr txBox="1"/>
            <p:nvPr/>
          </p:nvSpPr>
          <p:spPr>
            <a:xfrm>
              <a:off x="10029" y="12580"/>
              <a:ext cx="3841" cy="33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endParaRPr lang="zh-CN" altLang="en-US" sz="800" b="1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</p:grpSp>
      <p:sp>
        <p:nvSpPr>
          <p:cNvPr id="36" name="矩形 35"/>
          <p:cNvSpPr/>
          <p:nvPr/>
        </p:nvSpPr>
        <p:spPr>
          <a:xfrm>
            <a:off x="6767587" y="7310763"/>
            <a:ext cx="1766178" cy="21544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zh-CN" sz="800" b="1" dirty="0">
                <a:solidFill>
                  <a:srgbClr val="000000"/>
                </a:solidFill>
                <a:sym typeface="+mn-ea"/>
              </a:rPr>
              <a:t>政府投资项目审批（初步设计</a:t>
            </a:r>
            <a:r>
              <a:rPr lang="zh-CN" altLang="zh-CN" sz="800" b="1" dirty="0" smtClean="0">
                <a:solidFill>
                  <a:srgbClr val="000000"/>
                </a:solidFill>
                <a:sym typeface="+mn-ea"/>
              </a:rPr>
              <a:t>概算</a:t>
            </a:r>
            <a:r>
              <a:rPr lang="zh-CN" altLang="en-US" sz="800" b="1" dirty="0" smtClean="0">
                <a:solidFill>
                  <a:srgbClr val="000000"/>
                </a:solidFill>
                <a:sym typeface="+mn-ea"/>
              </a:rPr>
              <a:t>）</a:t>
            </a:r>
            <a:endParaRPr lang="zh-CN" altLang="en-US" sz="800" b="1" dirty="0"/>
          </a:p>
        </p:txBody>
      </p:sp>
      <p:cxnSp>
        <p:nvCxnSpPr>
          <p:cNvPr id="198" name="直接箭头连接符 197"/>
          <p:cNvCxnSpPr>
            <a:stCxn id="28" idx="2"/>
          </p:cNvCxnSpPr>
          <p:nvPr/>
        </p:nvCxnSpPr>
        <p:spPr>
          <a:xfrm flipH="1">
            <a:off x="7560721" y="2418730"/>
            <a:ext cx="224" cy="10549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99" name="圆角矩形 198"/>
          <p:cNvSpPr/>
          <p:nvPr/>
        </p:nvSpPr>
        <p:spPr>
          <a:xfrm>
            <a:off x="9334165" y="8122946"/>
            <a:ext cx="2547019" cy="288741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noProof="1" smtClean="0">
                <a:solidFill>
                  <a:schemeClr val="tx1"/>
                </a:solidFill>
                <a:latin typeface="Arial" panose="020B0604020202020204" pitchFamily="34" charset="0"/>
                <a:ea typeface="宋体" panose="02010600030101010101" pitchFamily="2" charset="-122"/>
              </a:rPr>
              <a:t>特殊建设工程消防设计审查（住建部门）</a:t>
            </a:r>
            <a:endParaRPr lang="zh-CN" altLang="en-US" sz="700" b="1" noProof="1">
              <a:solidFill>
                <a:schemeClr val="tx1"/>
              </a:solidFill>
              <a:latin typeface="Arial" panose="020B0604020202020204" pitchFamily="34" charset="0"/>
              <a:ea typeface="宋体" panose="02010600030101010101" pitchFamily="2" charset="-122"/>
            </a:endParaRPr>
          </a:p>
        </p:txBody>
      </p:sp>
      <p:sp>
        <p:nvSpPr>
          <p:cNvPr id="205" name="圆角矩形 204"/>
          <p:cNvSpPr/>
          <p:nvPr/>
        </p:nvSpPr>
        <p:spPr>
          <a:xfrm>
            <a:off x="9333136" y="7048965"/>
            <a:ext cx="2547019" cy="31316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en-US" sz="700" b="1" dirty="0">
                <a:solidFill>
                  <a:schemeClr val="tx1"/>
                </a:solidFill>
                <a:latin typeface="+mn-ea"/>
                <a:sym typeface="+mn-ea"/>
              </a:rPr>
              <a:t>建设项目环境影响评价</a:t>
            </a:r>
            <a:r>
              <a:rPr lang="zh-CN" altLang="en-US" sz="700" b="1" dirty="0" smtClean="0">
                <a:solidFill>
                  <a:schemeClr val="tx1"/>
                </a:solidFill>
                <a:latin typeface="+mn-ea"/>
                <a:sym typeface="+mn-ea"/>
              </a:rPr>
              <a:t>审批（生态环境部门）</a:t>
            </a:r>
            <a:endParaRPr lang="zh-CN" altLang="zh-CN" sz="700" b="1" dirty="0">
              <a:solidFill>
                <a:schemeClr val="tx1"/>
              </a:solidFill>
              <a:latin typeface="+mn-ea"/>
              <a:sym typeface="+mn-ea"/>
            </a:endParaRPr>
          </a:p>
        </p:txBody>
      </p:sp>
      <p:sp>
        <p:nvSpPr>
          <p:cNvPr id="206" name="圆角矩形 205"/>
          <p:cNvSpPr/>
          <p:nvPr/>
        </p:nvSpPr>
        <p:spPr>
          <a:xfrm>
            <a:off x="9340850" y="8913812"/>
            <a:ext cx="2547019" cy="27413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zh-CN" sz="700" b="1" dirty="0">
                <a:solidFill>
                  <a:schemeClr val="tx1"/>
                </a:solidFill>
                <a:latin typeface="+mn-ea"/>
                <a:sym typeface="+mn-ea"/>
              </a:rPr>
              <a:t>占用利用公路、公路用地、公路附属设施</a:t>
            </a:r>
            <a:r>
              <a:rPr lang="zh-CN" altLang="zh-CN" sz="700" b="1" dirty="0" smtClean="0">
                <a:solidFill>
                  <a:schemeClr val="tx1"/>
                </a:solidFill>
                <a:latin typeface="+mn-ea"/>
                <a:sym typeface="+mn-ea"/>
              </a:rPr>
              <a:t>的审批</a:t>
            </a:r>
            <a:r>
              <a:rPr lang="zh-CN" altLang="en-US" sz="700" b="1" dirty="0" smtClean="0">
                <a:solidFill>
                  <a:schemeClr val="tx1"/>
                </a:solidFill>
                <a:latin typeface="+mn-ea"/>
                <a:sym typeface="+mn-ea"/>
              </a:rPr>
              <a:t>（</a:t>
            </a:r>
            <a:r>
              <a:rPr lang="zh-CN" altLang="zh-CN" sz="700" b="1" dirty="0">
                <a:solidFill>
                  <a:schemeClr val="tx1"/>
                </a:solidFill>
                <a:latin typeface="+mn-ea"/>
              </a:rPr>
              <a:t>交通部</a:t>
            </a:r>
            <a:r>
              <a:rPr lang="zh-CN" altLang="zh-CN" sz="700" b="1" dirty="0" smtClean="0">
                <a:solidFill>
                  <a:schemeClr val="tx1"/>
                </a:solidFill>
                <a:latin typeface="+mn-ea"/>
              </a:rPr>
              <a:t>门</a:t>
            </a:r>
            <a:r>
              <a:rPr lang="zh-CN" altLang="en-US" sz="700" b="1" dirty="0" smtClean="0">
                <a:solidFill>
                  <a:schemeClr val="tx1"/>
                </a:solidFill>
                <a:latin typeface="+mn-ea"/>
                <a:sym typeface="+mn-ea"/>
              </a:rPr>
              <a:t>）</a:t>
            </a:r>
            <a:endParaRPr lang="zh-CN" altLang="zh-CN" sz="700" b="1" dirty="0">
              <a:solidFill>
                <a:schemeClr val="tx1"/>
              </a:solidFill>
              <a:latin typeface="+mn-ea"/>
              <a:sym typeface="+mn-ea"/>
            </a:endParaRPr>
          </a:p>
        </p:txBody>
      </p:sp>
      <p:grpSp>
        <p:nvGrpSpPr>
          <p:cNvPr id="153" name="组合 127"/>
          <p:cNvGrpSpPr/>
          <p:nvPr/>
        </p:nvGrpSpPr>
        <p:grpSpPr>
          <a:xfrm>
            <a:off x="3095179" y="7136779"/>
            <a:ext cx="2741382" cy="225351"/>
            <a:chOff x="299" y="12595"/>
            <a:chExt cx="3215" cy="357"/>
          </a:xfrm>
        </p:grpSpPr>
        <p:sp>
          <p:nvSpPr>
            <p:cNvPr id="160" name="圆角矩形 159"/>
            <p:cNvSpPr/>
            <p:nvPr/>
          </p:nvSpPr>
          <p:spPr>
            <a:xfrm>
              <a:off x="299" y="12595"/>
              <a:ext cx="307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/>
            </a:p>
          </p:txBody>
        </p:sp>
        <p:sp>
          <p:nvSpPr>
            <p:cNvPr id="161" name="文本框 129"/>
            <p:cNvSpPr txBox="1"/>
            <p:nvPr/>
          </p:nvSpPr>
          <p:spPr>
            <a:xfrm>
              <a:off x="299" y="12611"/>
              <a:ext cx="3215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/>
              <a:r>
                <a:rPr lang="zh-CN" altLang="en-US" sz="800" b="1" noProof="1"/>
                <a:t>节能评估（发改部门）</a:t>
              </a:r>
            </a:p>
          </p:txBody>
        </p:sp>
      </p:grpSp>
      <p:graphicFrame>
        <p:nvGraphicFramePr>
          <p:cNvPr id="189" name="表格 188"/>
          <p:cNvGraphicFramePr/>
          <p:nvPr>
            <p:extLst>
              <p:ext uri="{D42A27DB-BD31-4B8C-83A1-F6EECF244321}">
                <p14:modId xmlns:p14="http://schemas.microsoft.com/office/powerpoint/2010/main" val="1346114041"/>
              </p:ext>
            </p:extLst>
          </p:nvPr>
        </p:nvGraphicFramePr>
        <p:xfrm>
          <a:off x="9503891" y="3944177"/>
          <a:ext cx="2213919" cy="136110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328"/>
                <a:gridCol w="933451"/>
                <a:gridCol w="704140"/>
              </a:tblGrid>
              <a:tr h="233568">
                <a:tc gridSpan="3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并联审批8个工作日</a:t>
                      </a:r>
                      <a:endParaRPr lang="zh-CN" altLang="zh-CN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87" marR="91487" marT="45689" marB="45689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E7F3F4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87" marR="91487" marT="45689" marB="45689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lv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住建</a:t>
                      </a:r>
                      <a:r>
                        <a:rPr lang="en-US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/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城管部门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城市建筑垃圾处置核准</a:t>
                      </a:r>
                      <a:endParaRPr lang="en-US" altLang="zh-CN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7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个</a:t>
                      </a:r>
                      <a:r>
                        <a:rPr lang="zh-CN" altLang="zh-CN" sz="800" b="1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工作日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排水主管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污水排入排水管网许可证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8个工作日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住建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部门</a:t>
                      </a:r>
                    </a:p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endParaRPr lang="zh-CN" altLang="zh-CN" sz="800" b="1" dirty="0">
                        <a:solidFill>
                          <a:schemeClr val="tx1"/>
                        </a:solidFill>
                        <a:latin typeface="+mn-ea"/>
                        <a:ea typeface="+mn-ea"/>
                      </a:endParaRP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建设工程施工许可证核发（含质量监督手续）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3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个工作日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190</TotalTime>
  <Words>2392</Words>
  <Application>Microsoft Office PowerPoint</Application>
  <PresentationFormat>自定义</PresentationFormat>
  <Paragraphs>356</Paragraphs>
  <Slides>2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3" baseType="lpstr">
      <vt:lpstr>1_默认设计模板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Chinese User</cp:lastModifiedBy>
  <cp:revision>184</cp:revision>
  <cp:lastPrinted>2019-07-26T03:48:00Z</cp:lastPrinted>
  <dcterms:created xsi:type="dcterms:W3CDTF">2019-06-25T02:01:00Z</dcterms:created>
  <dcterms:modified xsi:type="dcterms:W3CDTF">2022-10-27T01:59:27Z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2052-11.1.0.9098</vt:lpwstr>
  </property>
</Properties>
</file>