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Relationship Id="rId4" Type="http://schemas.openxmlformats.org/officeDocument/2006/relationships/custom-properties" Target="docProps/custom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</p:sldMasterIdLst>
  <p:sldIdLst>
    <p:sldId id="257" r:id="rId2"/>
    <p:sldId id="258" r:id="rId3"/>
  </p:sldIdLst>
  <p:sldSz cx="15119350" cy="10691813"/>
  <p:notesSz cx="9866313" cy="14295438"/>
  <p:custDataLst>
    <p:tags r:id="rId4"/>
  </p:custDataLst>
  <p:defaultTextStyle>
    <a:defPPr>
      <a:defRPr lang="zh-CN"/>
    </a:defPPr>
    <a:lvl1pPr marL="0" lvl="0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1pPr>
    <a:lvl2pPr marL="457200" lvl="1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2pPr>
    <a:lvl3pPr marL="914400" lvl="2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3pPr>
    <a:lvl4pPr marL="1371600" lvl="3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4pPr>
    <a:lvl5pPr marL="1828800" lvl="4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5pPr>
    <a:lvl6pPr marL="2286000" lvl="5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6pPr>
    <a:lvl7pPr marL="2743200" lvl="6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7pPr>
    <a:lvl8pPr marL="3200400" lvl="7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8pPr>
    <a:lvl9pPr marL="3657600" lvl="8" indent="0" algn="l" defTabSz="914400" rtl="0" eaLnBrk="1" fontAlgn="base" latinLnBrk="0" hangingPunct="1">
      <a:lnSpc>
        <a:spcPct val="100000"/>
      </a:lnSpc>
      <a:spcBef>
        <a:spcPct val="0"/>
      </a:spcBef>
      <a:spcAft>
        <a:spcPct val="0"/>
      </a:spcAft>
      <a:buNone/>
      <a:defRPr b="0" i="0" u="none" kern="1200" baseline="0">
        <a:solidFill>
          <a:schemeClr val="tx1"/>
        </a:solidFill>
        <a:latin typeface="Arial" panose="020B0604020202020204" pitchFamily="34" charset="0"/>
        <a:ea typeface="宋体" panose="02010600030101010101" pitchFamily="2" charset="-122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3130" userDrawn="1">
          <p15:clr>
            <a:srgbClr val="A4A3A4"/>
          </p15:clr>
        </p15:guide>
        <p15:guide id="2" pos="4829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度样式 2 - 强调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4702" autoAdjust="0"/>
    <p:restoredTop sz="99766" autoAdjust="0"/>
  </p:normalViewPr>
  <p:slideViewPr>
    <p:cSldViewPr showGuides="1">
      <p:cViewPr>
        <p:scale>
          <a:sx n="100" d="100"/>
          <a:sy n="100" d="100"/>
        </p:scale>
        <p:origin x="252" y="1992"/>
      </p:cViewPr>
      <p:guideLst>
        <p:guide orient="horz" pos="3130"/>
        <p:guide pos="482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tags" Target="tags/tag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890089" y="1749827"/>
            <a:ext cx="11340536" cy="3722404"/>
          </a:xfrm>
        </p:spPr>
        <p:txBody>
          <a:bodyPr anchor="b"/>
          <a:lstStyle>
            <a:lvl1pPr algn="ctr">
              <a:defRPr sz="7015"/>
            </a:lvl1pPr>
          </a:lstStyle>
          <a:p>
            <a:pPr fontAlgn="base"/>
            <a:r>
              <a:rPr lang="zh-CN" altLang="en-US" sz="7015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90089" y="5615781"/>
            <a:ext cx="11340536" cy="2581427"/>
          </a:xfrm>
        </p:spPr>
        <p:txBody>
          <a:bodyPr/>
          <a:lstStyle>
            <a:lvl1pPr marL="0" indent="0" algn="ctr">
              <a:buNone/>
              <a:defRPr sz="2805"/>
            </a:lvl1pPr>
            <a:lvl2pPr marL="534035" indent="0" algn="ctr">
              <a:buNone/>
              <a:defRPr sz="2340"/>
            </a:lvl2pPr>
            <a:lvl3pPr marL="1069340" indent="0" algn="ctr">
              <a:buNone/>
              <a:defRPr sz="2105"/>
            </a:lvl3pPr>
            <a:lvl4pPr marL="1603375" indent="0" algn="ctr">
              <a:buNone/>
              <a:defRPr sz="1875"/>
            </a:lvl4pPr>
            <a:lvl5pPr marL="2138680" indent="0" algn="ctr">
              <a:buNone/>
              <a:defRPr sz="1875"/>
            </a:lvl5pPr>
            <a:lvl6pPr marL="2673350" indent="0" algn="ctr">
              <a:buNone/>
              <a:defRPr sz="1875"/>
            </a:lvl6pPr>
            <a:lvl7pPr marL="3208020" indent="0" algn="ctr">
              <a:buNone/>
              <a:defRPr sz="1875"/>
            </a:lvl7pPr>
            <a:lvl8pPr marL="3742690" indent="0" algn="ctr">
              <a:buNone/>
              <a:defRPr sz="1875"/>
            </a:lvl8pPr>
            <a:lvl9pPr marL="4276725" indent="0" algn="ctr">
              <a:buNone/>
              <a:defRPr sz="1875"/>
            </a:lvl9pPr>
          </a:lstStyle>
          <a:p>
            <a:pPr fontAlgn="base"/>
            <a:r>
              <a:rPr lang="zh-CN" altLang="en-US" sz="2805" strike="noStrike" noProof="1" smtClean="0"/>
              <a:t>单击此处编辑母版副标题样式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10962519" y="428176"/>
            <a:ext cx="3402161" cy="9122859"/>
          </a:xfrm>
        </p:spPr>
        <p:txBody>
          <a:bodyPr vert="eaVert"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756036" y="428176"/>
            <a:ext cx="10009256" cy="9122859"/>
          </a:xfrm>
        </p:spPr>
        <p:txBody>
          <a:bodyPr vert="eaVert"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31674" y="2665578"/>
            <a:ext cx="13041617" cy="4447579"/>
          </a:xfrm>
        </p:spPr>
        <p:txBody>
          <a:bodyPr anchor="b"/>
          <a:lstStyle>
            <a:lvl1pPr>
              <a:defRPr sz="7015"/>
            </a:lvl1pPr>
          </a:lstStyle>
          <a:p>
            <a:pPr fontAlgn="base"/>
            <a:r>
              <a:rPr lang="zh-CN" altLang="en-US" sz="7015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031674" y="7155233"/>
            <a:ext cx="13041617" cy="2338876"/>
          </a:xfrm>
        </p:spPr>
        <p:txBody>
          <a:bodyPr/>
          <a:lstStyle>
            <a:lvl1pPr marL="0" indent="0">
              <a:buNone/>
              <a:defRPr sz="2805">
                <a:solidFill>
                  <a:schemeClr val="tx1">
                    <a:tint val="75000"/>
                  </a:schemeClr>
                </a:solidFill>
              </a:defRPr>
            </a:lvl1pPr>
            <a:lvl2pPr marL="534035" indent="0">
              <a:buNone/>
              <a:defRPr sz="2340">
                <a:solidFill>
                  <a:schemeClr val="tx1">
                    <a:tint val="75000"/>
                  </a:schemeClr>
                </a:solidFill>
              </a:defRPr>
            </a:lvl2pPr>
            <a:lvl3pPr marL="1069340" indent="0">
              <a:buNone/>
              <a:defRPr sz="2105">
                <a:solidFill>
                  <a:schemeClr val="tx1">
                    <a:tint val="75000"/>
                  </a:schemeClr>
                </a:solidFill>
              </a:defRPr>
            </a:lvl3pPr>
            <a:lvl4pPr marL="1603375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4pPr>
            <a:lvl5pPr marL="2138680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5pPr>
            <a:lvl6pPr marL="2673350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6pPr>
            <a:lvl7pPr marL="3208020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7pPr>
            <a:lvl8pPr marL="3742690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8pPr>
            <a:lvl9pPr marL="4276725" indent="0">
              <a:buNone/>
              <a:defRPr sz="1875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 fontAlgn="base"/>
            <a:r>
              <a:rPr lang="zh-CN" altLang="en-US" sz="2805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756036" y="2494802"/>
            <a:ext cx="6668235" cy="7056233"/>
          </a:xfrm>
        </p:spPr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7696444" y="2494802"/>
            <a:ext cx="6668235" cy="7056233"/>
          </a:xfrm>
        </p:spPr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519" y="569251"/>
            <a:ext cx="13041617" cy="2066628"/>
          </a:xfrm>
        </p:spPr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1471856" y="2772686"/>
            <a:ext cx="6044285" cy="1284525"/>
          </a:xfrm>
        </p:spPr>
        <p:txBody>
          <a:bodyPr anchor="ctr" anchorCtr="0"/>
          <a:lstStyle>
            <a:lvl1pPr marL="0" indent="0">
              <a:buNone/>
              <a:defRPr sz="3275"/>
            </a:lvl1pPr>
            <a:lvl2pPr marL="534035" indent="0">
              <a:buNone/>
              <a:defRPr sz="2805"/>
            </a:lvl2pPr>
            <a:lvl3pPr marL="1069340" indent="0">
              <a:buNone/>
              <a:defRPr sz="2340"/>
            </a:lvl3pPr>
            <a:lvl4pPr marL="1603375" indent="0">
              <a:buNone/>
              <a:defRPr sz="2105"/>
            </a:lvl4pPr>
            <a:lvl5pPr marL="2138680" indent="0">
              <a:buNone/>
              <a:defRPr sz="2105"/>
            </a:lvl5pPr>
            <a:lvl6pPr marL="2673350" indent="0">
              <a:buNone/>
              <a:defRPr sz="2105"/>
            </a:lvl6pPr>
            <a:lvl7pPr marL="3208020" indent="0">
              <a:buNone/>
              <a:defRPr sz="2105"/>
            </a:lvl7pPr>
            <a:lvl8pPr marL="3742690" indent="0">
              <a:buNone/>
              <a:defRPr sz="2105"/>
            </a:lvl8pPr>
            <a:lvl9pPr marL="4276725" indent="0">
              <a:buNone/>
              <a:defRPr sz="2105"/>
            </a:lvl9pPr>
          </a:lstStyle>
          <a:p>
            <a:pPr lvl="0" fontAlgn="base"/>
            <a:r>
              <a:rPr lang="zh-CN" altLang="en-US" sz="3275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1471856" y="4155477"/>
            <a:ext cx="6044285" cy="5494558"/>
          </a:xfrm>
        </p:spPr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7759956" y="2772686"/>
            <a:ext cx="6074053" cy="1284525"/>
          </a:xfrm>
        </p:spPr>
        <p:txBody>
          <a:bodyPr anchor="ctr" anchorCtr="0"/>
          <a:lstStyle>
            <a:lvl1pPr marL="0" indent="0">
              <a:buNone/>
              <a:defRPr sz="3275"/>
            </a:lvl1pPr>
            <a:lvl2pPr marL="534035" indent="0">
              <a:buNone/>
              <a:defRPr sz="2805"/>
            </a:lvl2pPr>
            <a:lvl3pPr marL="1069340" indent="0">
              <a:buNone/>
              <a:defRPr sz="2340"/>
            </a:lvl3pPr>
            <a:lvl4pPr marL="1603375" indent="0">
              <a:buNone/>
              <a:defRPr sz="2105"/>
            </a:lvl4pPr>
            <a:lvl5pPr marL="2138680" indent="0">
              <a:buNone/>
              <a:defRPr sz="2105"/>
            </a:lvl5pPr>
            <a:lvl6pPr marL="2673350" indent="0">
              <a:buNone/>
              <a:defRPr sz="2105"/>
            </a:lvl6pPr>
            <a:lvl7pPr marL="3208020" indent="0">
              <a:buNone/>
              <a:defRPr sz="2105"/>
            </a:lvl7pPr>
            <a:lvl8pPr marL="3742690" indent="0">
              <a:buNone/>
              <a:defRPr sz="2105"/>
            </a:lvl8pPr>
            <a:lvl9pPr marL="4276725" indent="0">
              <a:buNone/>
              <a:defRPr sz="2105"/>
            </a:lvl9pPr>
          </a:lstStyle>
          <a:p>
            <a:pPr lvl="0" fontAlgn="base"/>
            <a:r>
              <a:rPr lang="zh-CN" altLang="en-US" sz="3275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7759956" y="4155477"/>
            <a:ext cx="6074053" cy="5494558"/>
          </a:xfrm>
        </p:spPr>
        <p:txBody>
          <a:bodyPr/>
          <a:lstStyle/>
          <a:p>
            <a:pPr lvl="0" fontAlgn="base"/>
            <a:r>
              <a:rPr lang="zh-CN" altLang="en-US" sz="4985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436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3740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312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312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fontAlgn="base"/>
            <a:r>
              <a:rPr lang="zh-CN" altLang="en-US" sz="686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519" y="712801"/>
            <a:ext cx="4876824" cy="2494802"/>
          </a:xfrm>
        </p:spPr>
        <p:txBody>
          <a:bodyPr anchor="b"/>
          <a:lstStyle>
            <a:lvl1pPr>
              <a:defRPr sz="3740"/>
            </a:lvl1pPr>
          </a:lstStyle>
          <a:p>
            <a:pPr fontAlgn="base"/>
            <a:r>
              <a:rPr lang="zh-CN" altLang="en-US" sz="374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6428273" y="1539451"/>
            <a:ext cx="7654862" cy="7598257"/>
          </a:xfrm>
        </p:spPr>
        <p:txBody>
          <a:bodyPr/>
          <a:lstStyle>
            <a:lvl1pPr>
              <a:defRPr sz="3740"/>
            </a:lvl1pPr>
            <a:lvl2pPr>
              <a:defRPr sz="3275"/>
            </a:lvl2pPr>
            <a:lvl3pPr>
              <a:defRPr sz="2805"/>
            </a:lvl3pPr>
            <a:lvl4pPr>
              <a:defRPr sz="2340"/>
            </a:lvl4pPr>
            <a:lvl5pPr>
              <a:defRPr sz="2340"/>
            </a:lvl5pPr>
            <a:lvl6pPr>
              <a:defRPr sz="2340"/>
            </a:lvl6pPr>
            <a:lvl7pPr>
              <a:defRPr sz="2340"/>
            </a:lvl7pPr>
            <a:lvl8pPr>
              <a:defRPr sz="2340"/>
            </a:lvl8pPr>
            <a:lvl9pPr>
              <a:defRPr sz="2340"/>
            </a:lvl9pPr>
          </a:lstStyle>
          <a:p>
            <a:pPr lvl="0" fontAlgn="base"/>
            <a:r>
              <a:rPr lang="zh-CN" altLang="en-US" sz="3740" strike="noStrike" noProof="1" smtClean="0"/>
              <a:t>单击此处编辑母版文本样式</a:t>
            </a:r>
            <a:endParaRPr lang="zh-CN" altLang="en-US" strike="noStrike" noProof="1" smtClean="0"/>
          </a:p>
          <a:p>
            <a:pPr lvl="1" fontAlgn="base"/>
            <a:r>
              <a:rPr lang="zh-CN" altLang="en-US" sz="3275" strike="noStrike" noProof="1" smtClean="0"/>
              <a:t>第二级</a:t>
            </a:r>
            <a:endParaRPr lang="zh-CN" altLang="en-US" strike="noStrike" noProof="1" smtClean="0"/>
          </a:p>
          <a:p>
            <a:pPr lvl="2" fontAlgn="base"/>
            <a:r>
              <a:rPr lang="zh-CN" altLang="en-US" sz="2805" strike="noStrike" noProof="1" smtClean="0"/>
              <a:t>第三级</a:t>
            </a:r>
            <a:endParaRPr lang="zh-CN" altLang="en-US" strike="noStrike" noProof="1" smtClean="0"/>
          </a:p>
          <a:p>
            <a:pPr lvl="3" fontAlgn="base"/>
            <a:r>
              <a:rPr lang="zh-CN" altLang="en-US" sz="2340" strike="noStrike" noProof="1" smtClean="0"/>
              <a:t>第四级</a:t>
            </a:r>
            <a:endParaRPr lang="zh-CN" altLang="en-US" strike="noStrike" noProof="1" smtClean="0"/>
          </a:p>
          <a:p>
            <a:pPr lvl="4" fontAlgn="base"/>
            <a:r>
              <a:rPr lang="zh-CN" altLang="en-US" sz="2340" strike="noStrike" noProof="1" smtClean="0"/>
              <a:t>第五级</a:t>
            </a:r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519" y="3207603"/>
            <a:ext cx="4876824" cy="5942482"/>
          </a:xfrm>
        </p:spPr>
        <p:txBody>
          <a:bodyPr/>
          <a:lstStyle>
            <a:lvl1pPr marL="0" indent="0">
              <a:buNone/>
              <a:defRPr sz="1875"/>
            </a:lvl1pPr>
            <a:lvl2pPr marL="534035" indent="0">
              <a:buNone/>
              <a:defRPr sz="1640"/>
            </a:lvl2pPr>
            <a:lvl3pPr marL="1069340" indent="0">
              <a:buNone/>
              <a:defRPr sz="1400"/>
            </a:lvl3pPr>
            <a:lvl4pPr marL="1603375" indent="0">
              <a:buNone/>
              <a:defRPr sz="1165"/>
            </a:lvl4pPr>
            <a:lvl5pPr marL="2138680" indent="0">
              <a:buNone/>
              <a:defRPr sz="1165"/>
            </a:lvl5pPr>
            <a:lvl6pPr marL="2673350" indent="0">
              <a:buNone/>
              <a:defRPr sz="1165"/>
            </a:lvl6pPr>
            <a:lvl7pPr marL="3208020" indent="0">
              <a:buNone/>
              <a:defRPr sz="1165"/>
            </a:lvl7pPr>
            <a:lvl8pPr marL="3742690" indent="0">
              <a:buNone/>
              <a:defRPr sz="1165"/>
            </a:lvl8pPr>
            <a:lvl9pPr marL="4276725" indent="0">
              <a:buNone/>
              <a:defRPr sz="1165"/>
            </a:lvl9pPr>
          </a:lstStyle>
          <a:p>
            <a:pPr lvl="0" fontAlgn="base"/>
            <a:r>
              <a:rPr lang="zh-CN" altLang="en-US" sz="1875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1041519" y="712801"/>
            <a:ext cx="5165933" cy="2494802"/>
          </a:xfrm>
        </p:spPr>
        <p:txBody>
          <a:bodyPr anchor="b"/>
          <a:lstStyle>
            <a:lvl1pPr>
              <a:defRPr sz="3740"/>
            </a:lvl1pPr>
          </a:lstStyle>
          <a:p>
            <a:pPr fontAlgn="base"/>
            <a:r>
              <a:rPr lang="zh-CN" altLang="en-US" sz="3740" strike="noStrike" noProof="1" smtClean="0"/>
              <a:t>单击此处编辑母版标题样式</a:t>
            </a:r>
            <a:endParaRPr lang="zh-CN" altLang="en-US" strike="noStrike" noProof="1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6428273" y="712802"/>
            <a:ext cx="7654862" cy="8424908"/>
          </a:xfrm>
        </p:spPr>
        <p:txBody>
          <a:bodyPr/>
          <a:lstStyle>
            <a:lvl1pPr marL="0" indent="0">
              <a:buNone/>
              <a:defRPr sz="3740"/>
            </a:lvl1pPr>
            <a:lvl2pPr marL="534035" indent="0">
              <a:buNone/>
              <a:defRPr sz="3275"/>
            </a:lvl2pPr>
            <a:lvl3pPr marL="1069340" indent="0">
              <a:buNone/>
              <a:defRPr sz="2805"/>
            </a:lvl3pPr>
            <a:lvl4pPr marL="1603375" indent="0">
              <a:buNone/>
              <a:defRPr sz="2340"/>
            </a:lvl4pPr>
            <a:lvl5pPr marL="2138680" indent="0">
              <a:buNone/>
              <a:defRPr sz="2340"/>
            </a:lvl5pPr>
            <a:lvl6pPr marL="2673350" indent="0">
              <a:buNone/>
              <a:defRPr sz="2340"/>
            </a:lvl6pPr>
            <a:lvl7pPr marL="3208020" indent="0">
              <a:buNone/>
              <a:defRPr sz="2340"/>
            </a:lvl7pPr>
            <a:lvl8pPr marL="3742690" indent="0">
              <a:buNone/>
              <a:defRPr sz="2340"/>
            </a:lvl8pPr>
            <a:lvl9pPr marL="4276725" indent="0">
              <a:buNone/>
              <a:defRPr sz="2340"/>
            </a:lvl9pPr>
          </a:lstStyle>
          <a:p>
            <a:pPr fontAlgn="base"/>
            <a:endParaRPr lang="zh-CN" altLang="en-US" strike="noStrike" noProof="1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1041519" y="3207603"/>
            <a:ext cx="5165933" cy="5942482"/>
          </a:xfrm>
        </p:spPr>
        <p:txBody>
          <a:bodyPr/>
          <a:lstStyle>
            <a:lvl1pPr marL="0" indent="0">
              <a:buNone/>
              <a:defRPr sz="2340"/>
            </a:lvl1pPr>
            <a:lvl2pPr marL="534035" indent="0">
              <a:buNone/>
              <a:defRPr sz="2105"/>
            </a:lvl2pPr>
            <a:lvl3pPr marL="1069340" indent="0">
              <a:buNone/>
              <a:defRPr sz="1875"/>
            </a:lvl3pPr>
            <a:lvl4pPr marL="1603375" indent="0">
              <a:buNone/>
              <a:defRPr sz="1640"/>
            </a:lvl4pPr>
            <a:lvl5pPr marL="2138680" indent="0">
              <a:buNone/>
              <a:defRPr sz="1640"/>
            </a:lvl5pPr>
            <a:lvl6pPr marL="2673350" indent="0">
              <a:buNone/>
              <a:defRPr sz="1640"/>
            </a:lvl6pPr>
            <a:lvl7pPr marL="3208020" indent="0">
              <a:buNone/>
              <a:defRPr sz="1640"/>
            </a:lvl7pPr>
            <a:lvl8pPr marL="3742690" indent="0">
              <a:buNone/>
              <a:defRPr sz="1640"/>
            </a:lvl8pPr>
            <a:lvl9pPr marL="4276725" indent="0">
              <a:buNone/>
              <a:defRPr sz="1640"/>
            </a:lvl9pPr>
          </a:lstStyle>
          <a:p>
            <a:pPr lvl="0" fontAlgn="base"/>
            <a:r>
              <a:rPr lang="zh-CN" altLang="en-US" sz="2340" strike="noStrike" noProof="1" smtClean="0"/>
              <a:t>单击此处编辑母版文本样式</a:t>
            </a:r>
            <a:endParaRPr lang="zh-CN" altLang="en-US" strike="noStrike" noProof="1" smtClean="0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 1025"/>
          <p:cNvSpPr>
            <a:spLocks noGrp="1"/>
          </p:cNvSpPr>
          <p:nvPr>
            <p:ph type="title"/>
          </p:nvPr>
        </p:nvSpPr>
        <p:spPr>
          <a:xfrm>
            <a:off x="755650" y="428625"/>
            <a:ext cx="13609638" cy="1781175"/>
          </a:xfrm>
          <a:prstGeom prst="rect">
            <a:avLst/>
          </a:prstGeom>
          <a:noFill/>
          <a:ln w="9525">
            <a:noFill/>
          </a:ln>
        </p:spPr>
        <p:txBody>
          <a:bodyPr anchor="ctr"/>
          <a:lstStyle/>
          <a:p>
            <a:pPr lvl="0" fontAlgn="base"/>
            <a:r>
              <a:rPr lang="zh-CN" altLang="en-US" sz="6860" strike="noStrike" noProof="1"/>
              <a:t>单击此处编辑母版标题样式</a:t>
            </a:r>
            <a:endParaRPr lang="zh-CN" altLang="en-US" strike="noStrike" noProof="1"/>
          </a:p>
        </p:txBody>
      </p:sp>
      <p:sp>
        <p:nvSpPr>
          <p:cNvPr id="1027" name="文本占位符 1026"/>
          <p:cNvSpPr>
            <a:spLocks noGrp="1"/>
          </p:cNvSpPr>
          <p:nvPr>
            <p:ph type="body" idx="1"/>
          </p:nvPr>
        </p:nvSpPr>
        <p:spPr>
          <a:xfrm>
            <a:off x="755650" y="2495550"/>
            <a:ext cx="13609638" cy="7054850"/>
          </a:xfrm>
          <a:prstGeom prst="rect">
            <a:avLst/>
          </a:prstGeom>
          <a:noFill/>
          <a:ln w="9525">
            <a:noFill/>
          </a:ln>
        </p:spPr>
        <p:txBody>
          <a:bodyPr/>
          <a:lstStyle/>
          <a:p>
            <a:pPr lvl="0" fontAlgn="base"/>
            <a:r>
              <a:rPr lang="zh-CN" altLang="en-US" sz="4985" strike="noStrike" noProof="1"/>
              <a:t>单击此处编辑母版文本样式</a:t>
            </a:r>
            <a:endParaRPr lang="zh-CN" altLang="en-US" strike="noStrike" noProof="1"/>
          </a:p>
          <a:p>
            <a:pPr lvl="1" fontAlgn="base"/>
            <a:r>
              <a:rPr lang="zh-CN" altLang="en-US" sz="4365" strike="noStrike" noProof="1"/>
              <a:t>第二级</a:t>
            </a:r>
            <a:endParaRPr lang="zh-CN" altLang="en-US" strike="noStrike" noProof="1"/>
          </a:p>
          <a:p>
            <a:pPr lvl="2" fontAlgn="base"/>
            <a:r>
              <a:rPr lang="zh-CN" altLang="en-US" sz="3740" strike="noStrike" noProof="1"/>
              <a:t>第三级</a:t>
            </a:r>
            <a:endParaRPr lang="zh-CN" altLang="en-US" strike="noStrike" noProof="1"/>
          </a:p>
          <a:p>
            <a:pPr lvl="3" fontAlgn="base"/>
            <a:r>
              <a:rPr lang="zh-CN" altLang="en-US" sz="3120" strike="noStrike" noProof="1"/>
              <a:t>第四级</a:t>
            </a:r>
            <a:endParaRPr lang="zh-CN" altLang="en-US" strike="noStrike" noProof="1"/>
          </a:p>
          <a:p>
            <a:pPr lvl="4" fontAlgn="base"/>
            <a:r>
              <a:rPr lang="zh-CN" altLang="en-US" sz="3120" strike="noStrike" noProof="1"/>
              <a:t>第五级</a:t>
            </a:r>
            <a:endParaRPr lang="zh-CN" altLang="en-US" strike="noStrike" noProof="1"/>
          </a:p>
        </p:txBody>
      </p:sp>
      <p:sp>
        <p:nvSpPr>
          <p:cNvPr id="1028" name="日期占位符 1027"/>
          <p:cNvSpPr>
            <a:spLocks noGrp="1"/>
          </p:cNvSpPr>
          <p:nvPr>
            <p:ph type="dt" sz="half" idx="2"/>
          </p:nvPr>
        </p:nvSpPr>
        <p:spPr>
          <a:xfrm>
            <a:off x="755650" y="9736138"/>
            <a:ext cx="3529013" cy="7429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>
              <a:defRPr sz="218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29" name="页脚占位符 1028"/>
          <p:cNvSpPr>
            <a:spLocks noGrp="1"/>
          </p:cNvSpPr>
          <p:nvPr>
            <p:ph type="ftr" sz="quarter" idx="3"/>
          </p:nvPr>
        </p:nvSpPr>
        <p:spPr>
          <a:xfrm>
            <a:off x="5165725" y="9736138"/>
            <a:ext cx="4789488" cy="7429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ctr">
              <a:defRPr sz="2180"/>
            </a:lvl1pPr>
          </a:lstStyle>
          <a:p>
            <a:pPr lvl="0" fontAlgn="base"/>
            <a:endParaRPr lang="zh-CN" altLang="en-US" strike="noStrike" noProof="1">
              <a:latin typeface="Arial" panose="020B0604020202020204" pitchFamily="34" charset="0"/>
            </a:endParaRPr>
          </a:p>
        </p:txBody>
      </p:sp>
      <p:sp>
        <p:nvSpPr>
          <p:cNvPr id="1030" name="灯片编号占位符 1029"/>
          <p:cNvSpPr>
            <a:spLocks noGrp="1"/>
          </p:cNvSpPr>
          <p:nvPr>
            <p:ph type="sldNum" sz="quarter" idx="4"/>
          </p:nvPr>
        </p:nvSpPr>
        <p:spPr>
          <a:xfrm>
            <a:off x="10836275" y="9736138"/>
            <a:ext cx="3529013" cy="742950"/>
          </a:xfrm>
          <a:prstGeom prst="rect">
            <a:avLst/>
          </a:prstGeom>
          <a:noFill/>
          <a:ln w="9525">
            <a:noFill/>
          </a:ln>
        </p:spPr>
        <p:txBody>
          <a:bodyPr/>
          <a:lstStyle>
            <a:lvl1pPr algn="r">
              <a:defRPr sz="2180"/>
            </a:lvl1pPr>
          </a:lstStyle>
          <a:p>
            <a:pPr lvl="0" fontAlgn="base"/>
            <a:fld id="{9A0DB2DC-4C9A-4742-B13C-FB6460FD3503}" type="slidenum">
              <a:rPr lang="zh-CN" altLang="en-US" sz="2180" strike="noStrike" noProof="1">
                <a:latin typeface="Arial" panose="020B0604020202020204" pitchFamily="34" charset="0"/>
                <a:ea typeface="宋体" panose="02010600030101010101" pitchFamily="2" charset="-122"/>
                <a:cs typeface="+mn-cs"/>
              </a:rPr>
              <a:t>‹#›</a:t>
            </a:fld>
            <a:endParaRPr lang="zh-CN" altLang="en-US" strike="noStrike" noProof="1">
              <a:latin typeface="Arial" panose="020B0604020202020204" pitchFamily="34" charset="0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ftr="0" dt="0"/>
  <p:txStyles>
    <p:titleStyle>
      <a:lvl1pPr marL="0" lvl="0" indent="0" algn="ctr" defTabSz="1425575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6860" b="0" i="0" u="none" kern="12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534035" lvl="0" indent="-5340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•"/>
        <a:defRPr sz="4985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1158240" lvl="1" indent="-4451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–"/>
        <a:defRPr sz="4365" b="0" i="0" u="none" kern="1200" baseline="0">
          <a:solidFill>
            <a:schemeClr val="tx1"/>
          </a:solidFill>
          <a:latin typeface="+mn-lt"/>
          <a:ea typeface="+mn-ea"/>
          <a:cs typeface="+mn-cs"/>
        </a:defRPr>
      </a:lvl2pPr>
      <a:lvl3pPr marL="1782445" lvl="2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•"/>
        <a:defRPr sz="374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3pPr>
      <a:lvl4pPr marL="2495550" lvl="3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–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4pPr>
      <a:lvl5pPr marL="3208020" lvl="4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3920490" lvl="5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4632960" lvl="6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5346065" lvl="7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6059170" lvl="8" indent="-356235" algn="l" defTabSz="1425575" eaLnBrk="1" fontAlgn="base" latinLnBrk="0" hangingPunct="1">
        <a:lnSpc>
          <a:spcPct val="100000"/>
        </a:lnSpc>
        <a:spcBef>
          <a:spcPct val="31000"/>
        </a:spcBef>
        <a:spcAft>
          <a:spcPct val="0"/>
        </a:spcAft>
        <a:buChar char="»"/>
        <a:defRPr sz="3120" b="0" i="0" u="none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lvl="0" indent="0" algn="l" defTabSz="1425575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sz="2805" b="0" i="0" u="none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713105" lvl="1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2pPr>
      <a:lvl3pPr marL="1425575" lvl="2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3pPr>
      <a:lvl4pPr marL="2138680" lvl="3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4pPr>
      <a:lvl5pPr marL="2851785" lvl="4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5pPr>
      <a:lvl6pPr marL="3563620" lvl="5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6pPr>
      <a:lvl7pPr marL="4276725" lvl="6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7pPr>
      <a:lvl8pPr marL="4989830" lvl="7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8pPr>
      <a:lvl9pPr marL="5702300" lvl="8" indent="0" algn="l" defTabSz="914400" eaLnBrk="1" fontAlgn="base" latinLnBrk="0" hangingPunct="1">
        <a:lnSpc>
          <a:spcPct val="100000"/>
        </a:lnSpc>
        <a:spcBef>
          <a:spcPct val="0"/>
        </a:spcBef>
        <a:spcAft>
          <a:spcPct val="0"/>
        </a:spcAft>
        <a:buNone/>
        <a:defRPr b="0" i="0" u="none" kern="1200" baseline="0">
          <a:solidFill>
            <a:schemeClr val="tx1"/>
          </a:solidFill>
          <a:latin typeface="Arial" panose="020B0604020202020204" pitchFamily="34" charset="0"/>
          <a:ea typeface="宋体" panose="02010600030101010101" pitchFamily="2" charset="-122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2487578" y="908715"/>
            <a:ext cx="3676368" cy="42735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z="1400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050" name="文本框 1"/>
          <p:cNvSpPr txBox="1"/>
          <p:nvPr/>
        </p:nvSpPr>
        <p:spPr>
          <a:xfrm>
            <a:off x="5162550" y="233338"/>
            <a:ext cx="4368504" cy="369332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r>
              <a:rPr lang="zh-CN" altLang="en-US" b="1" dirty="0">
                <a:latin typeface="宋体" panose="02010600030101010101" pitchFamily="2" charset="-122"/>
              </a:rPr>
              <a:t>梅州市政府投资工程建设项目审批流程图</a:t>
            </a:r>
          </a:p>
        </p:txBody>
      </p:sp>
      <p:sp>
        <p:nvSpPr>
          <p:cNvPr id="2051" name="文本框 2"/>
          <p:cNvSpPr txBox="1"/>
          <p:nvPr/>
        </p:nvSpPr>
        <p:spPr>
          <a:xfrm>
            <a:off x="4927979" y="521370"/>
            <a:ext cx="4839970" cy="306705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r>
              <a:rPr lang="zh-CN" altLang="en-US" sz="1400" b="1" dirty="0" smtClean="0">
                <a:latin typeface="宋体" panose="02010600030101010101" pitchFamily="2" charset="-122"/>
              </a:rPr>
              <a:t>（适用于房屋建筑工程类</a:t>
            </a:r>
            <a:r>
              <a:rPr lang="zh-CN" altLang="en-US" sz="1400" b="1" dirty="0">
                <a:latin typeface="宋体" panose="02010600030101010101" pitchFamily="2" charset="-122"/>
              </a:rPr>
              <a:t>审批时间控制</a:t>
            </a:r>
            <a:r>
              <a:rPr lang="zh-CN" altLang="en-US" sz="1400" b="1" dirty="0" smtClean="0">
                <a:latin typeface="宋体" panose="02010600030101010101" pitchFamily="2" charset="-122"/>
              </a:rPr>
              <a:t>在</a:t>
            </a:r>
            <a:r>
              <a:rPr lang="en-US" altLang="zh-CN" sz="1400" b="1" dirty="0" smtClean="0">
                <a:latin typeface="宋体" panose="02010600030101010101" pitchFamily="2" charset="-122"/>
              </a:rPr>
              <a:t>18</a:t>
            </a:r>
            <a:r>
              <a:rPr lang="zh-CN" altLang="en-US" sz="1400" b="1" dirty="0" smtClean="0">
                <a:latin typeface="宋体" panose="02010600030101010101" pitchFamily="2" charset="-122"/>
              </a:rPr>
              <a:t>个</a:t>
            </a:r>
            <a:r>
              <a:rPr lang="zh-CN" altLang="en-US" sz="1400" b="1" dirty="0">
                <a:latin typeface="宋体" panose="02010600030101010101" pitchFamily="2" charset="-122"/>
              </a:rPr>
              <a:t>工作日以内）</a:t>
            </a:r>
          </a:p>
        </p:txBody>
      </p:sp>
      <p:sp>
        <p:nvSpPr>
          <p:cNvPr id="6" name="矩形 5"/>
          <p:cNvSpPr/>
          <p:nvPr/>
        </p:nvSpPr>
        <p:spPr>
          <a:xfrm>
            <a:off x="488950" y="905540"/>
            <a:ext cx="1998627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前期工作</a:t>
            </a:r>
          </a:p>
        </p:txBody>
      </p:sp>
      <p:sp>
        <p:nvSpPr>
          <p:cNvPr id="20" name="矩形 19"/>
          <p:cNvSpPr/>
          <p:nvPr/>
        </p:nvSpPr>
        <p:spPr>
          <a:xfrm>
            <a:off x="6164581" y="905540"/>
            <a:ext cx="2907262" cy="42735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1" name="矩形 20"/>
          <p:cNvSpPr/>
          <p:nvPr/>
        </p:nvSpPr>
        <p:spPr>
          <a:xfrm>
            <a:off x="9071844" y="905223"/>
            <a:ext cx="3240360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" name="矩形 21"/>
          <p:cNvSpPr/>
          <p:nvPr/>
        </p:nvSpPr>
        <p:spPr>
          <a:xfrm>
            <a:off x="12312203" y="905223"/>
            <a:ext cx="2492823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4" name="矩形 23"/>
          <p:cNvSpPr/>
          <p:nvPr/>
        </p:nvSpPr>
        <p:spPr>
          <a:xfrm>
            <a:off x="488950" y="1324322"/>
            <a:ext cx="431800" cy="235579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1400" strike="noStrike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技术审查或第三方行为</a:t>
            </a:r>
            <a:endParaRPr lang="zh-CN" altLang="en-US" sz="1400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5" name="矩形 24"/>
          <p:cNvSpPr/>
          <p:nvPr/>
        </p:nvSpPr>
        <p:spPr>
          <a:xfrm>
            <a:off x="485999" y="3680117"/>
            <a:ext cx="431800" cy="2894069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1400" strike="noStrike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行政审批主线</a:t>
            </a:r>
            <a:endParaRPr lang="zh-CN" altLang="en-US" sz="1400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6" name="矩形 25"/>
          <p:cNvSpPr/>
          <p:nvPr/>
        </p:nvSpPr>
        <p:spPr>
          <a:xfrm>
            <a:off x="485999" y="6585547"/>
            <a:ext cx="431800" cy="350837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1400" strike="noStrike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行政审批辅线</a:t>
            </a:r>
            <a:endParaRPr lang="zh-CN" altLang="en-US" sz="1400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27" name="直接连接符 26"/>
          <p:cNvCxnSpPr/>
          <p:nvPr/>
        </p:nvCxnSpPr>
        <p:spPr>
          <a:xfrm flipH="1">
            <a:off x="2487577" y="1336201"/>
            <a:ext cx="3175" cy="8659813"/>
          </a:xfrm>
          <a:prstGeom prst="line">
            <a:avLst/>
          </a:prstGeom>
          <a:ln w="38100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接箭头连接符 28"/>
          <p:cNvCxnSpPr/>
          <p:nvPr/>
        </p:nvCxnSpPr>
        <p:spPr>
          <a:xfrm>
            <a:off x="6163945" y="1332865"/>
            <a:ext cx="0" cy="721741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箭头连接符 29"/>
          <p:cNvCxnSpPr/>
          <p:nvPr/>
        </p:nvCxnSpPr>
        <p:spPr>
          <a:xfrm>
            <a:off x="12312203" y="1360835"/>
            <a:ext cx="0" cy="864870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连接符 31"/>
          <p:cNvCxnSpPr/>
          <p:nvPr/>
        </p:nvCxnSpPr>
        <p:spPr>
          <a:xfrm flipH="1">
            <a:off x="14801850" y="1360835"/>
            <a:ext cx="3175" cy="8658225"/>
          </a:xfrm>
          <a:prstGeom prst="line">
            <a:avLst/>
          </a:prstGeom>
          <a:ln w="38100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连接符 32"/>
          <p:cNvCxnSpPr/>
          <p:nvPr/>
        </p:nvCxnSpPr>
        <p:spPr>
          <a:xfrm flipV="1">
            <a:off x="2487577" y="10017819"/>
            <a:ext cx="12317449" cy="1242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接箭头连接符 34"/>
          <p:cNvCxnSpPr/>
          <p:nvPr/>
        </p:nvCxnSpPr>
        <p:spPr>
          <a:xfrm>
            <a:off x="2487577" y="6640462"/>
            <a:ext cx="12328055" cy="1588"/>
          </a:xfrm>
          <a:prstGeom prst="straightConnector1">
            <a:avLst/>
          </a:prstGeom>
          <a:ln w="3810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39" name="文本框 43"/>
          <p:cNvSpPr txBox="1"/>
          <p:nvPr/>
        </p:nvSpPr>
        <p:spPr>
          <a:xfrm>
            <a:off x="3514725" y="1095723"/>
            <a:ext cx="1998663" cy="22987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自然资源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部门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牵头，</a:t>
            </a:r>
            <a:r>
              <a:rPr lang="en-US" altLang="zh-CN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8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个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工作日</a:t>
            </a:r>
          </a:p>
        </p:txBody>
      </p:sp>
      <p:cxnSp>
        <p:nvCxnSpPr>
          <p:cNvPr id="50" name="直接箭头连接符 49"/>
          <p:cNvCxnSpPr/>
          <p:nvPr/>
        </p:nvCxnSpPr>
        <p:spPr>
          <a:xfrm>
            <a:off x="9071843" y="1360835"/>
            <a:ext cx="0" cy="7902575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41" name="文本框 50"/>
          <p:cNvSpPr txBox="1"/>
          <p:nvPr/>
        </p:nvSpPr>
        <p:spPr>
          <a:xfrm>
            <a:off x="3454400" y="881410"/>
            <a:ext cx="2162175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</a:rPr>
              <a:t>立项用地规划许可阶段</a:t>
            </a:r>
          </a:p>
        </p:txBody>
      </p:sp>
      <p:sp>
        <p:nvSpPr>
          <p:cNvPr id="2142" name="文本框 51"/>
          <p:cNvSpPr txBox="1"/>
          <p:nvPr/>
        </p:nvSpPr>
        <p:spPr>
          <a:xfrm>
            <a:off x="6667500" y="1106835"/>
            <a:ext cx="1998663" cy="22987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自然资源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部门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牵头，</a:t>
            </a:r>
            <a:r>
              <a:rPr lang="en-US" altLang="zh-CN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3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个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工作日</a:t>
            </a:r>
          </a:p>
        </p:txBody>
      </p:sp>
      <p:sp>
        <p:nvSpPr>
          <p:cNvPr id="2143" name="文本框 52"/>
          <p:cNvSpPr txBox="1"/>
          <p:nvPr/>
        </p:nvSpPr>
        <p:spPr>
          <a:xfrm>
            <a:off x="6619875" y="881410"/>
            <a:ext cx="2162175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 dirty="0" smtClean="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   工程建设许可</a:t>
            </a:r>
            <a:r>
              <a:rPr lang="zh-CN" altLang="en-US" sz="1400" dirty="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阶段</a:t>
            </a:r>
          </a:p>
        </p:txBody>
      </p:sp>
      <p:sp>
        <p:nvSpPr>
          <p:cNvPr id="2144" name="文本框 53"/>
          <p:cNvSpPr txBox="1"/>
          <p:nvPr/>
        </p:nvSpPr>
        <p:spPr>
          <a:xfrm>
            <a:off x="9875838" y="1106835"/>
            <a:ext cx="1998662" cy="2301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住建部门牵头，</a:t>
            </a:r>
            <a:r>
              <a:rPr lang="en-US" altLang="zh-CN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2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个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工作日</a:t>
            </a:r>
          </a:p>
        </p:txBody>
      </p:sp>
      <p:sp>
        <p:nvSpPr>
          <p:cNvPr id="2145" name="文本框 54"/>
          <p:cNvSpPr txBox="1"/>
          <p:nvPr/>
        </p:nvSpPr>
        <p:spPr>
          <a:xfrm>
            <a:off x="10004425" y="881410"/>
            <a:ext cx="2160588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施工许可阶段</a:t>
            </a:r>
          </a:p>
        </p:txBody>
      </p:sp>
      <p:sp>
        <p:nvSpPr>
          <p:cNvPr id="2146" name="文本框 57"/>
          <p:cNvSpPr txBox="1"/>
          <p:nvPr/>
        </p:nvSpPr>
        <p:spPr>
          <a:xfrm>
            <a:off x="12582525" y="1130648"/>
            <a:ext cx="1998663" cy="230187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住建部门牵头，</a:t>
            </a:r>
            <a:r>
              <a:rPr lang="en-US" altLang="zh-CN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5</a:t>
            </a:r>
            <a:r>
              <a:rPr lang="zh-CN" altLang="en-US" sz="900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个</a:t>
            </a:r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工作日</a:t>
            </a:r>
          </a:p>
        </p:txBody>
      </p:sp>
      <p:sp>
        <p:nvSpPr>
          <p:cNvPr id="2147" name="文本框 58"/>
          <p:cNvSpPr txBox="1"/>
          <p:nvPr/>
        </p:nvSpPr>
        <p:spPr>
          <a:xfrm>
            <a:off x="12731750" y="881410"/>
            <a:ext cx="2160588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竣工验收阶段</a:t>
            </a:r>
          </a:p>
        </p:txBody>
      </p:sp>
      <p:sp>
        <p:nvSpPr>
          <p:cNvPr id="82" name="矩形 81"/>
          <p:cNvSpPr/>
          <p:nvPr/>
        </p:nvSpPr>
        <p:spPr>
          <a:xfrm>
            <a:off x="2591123" y="9223491"/>
            <a:ext cx="9683460" cy="71460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3" name="矩形 82"/>
          <p:cNvSpPr/>
          <p:nvPr/>
        </p:nvSpPr>
        <p:spPr>
          <a:xfrm>
            <a:off x="6292850" y="6714058"/>
            <a:ext cx="2647950" cy="18002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74" name="文本框 83"/>
          <p:cNvSpPr txBox="1"/>
          <p:nvPr/>
        </p:nvSpPr>
        <p:spPr>
          <a:xfrm>
            <a:off x="6839595" y="6714058"/>
            <a:ext cx="1686401" cy="214313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第二阶段可并联或并行办理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事项</a:t>
            </a:r>
            <a:endParaRPr lang="zh-CN" altLang="en-US" sz="800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87" name="矩形 86"/>
          <p:cNvSpPr/>
          <p:nvPr/>
        </p:nvSpPr>
        <p:spPr>
          <a:xfrm>
            <a:off x="9143851" y="6714058"/>
            <a:ext cx="3125937" cy="247058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78" name="文本框 87"/>
          <p:cNvSpPr txBox="1"/>
          <p:nvPr/>
        </p:nvSpPr>
        <p:spPr>
          <a:xfrm>
            <a:off x="9394160" y="6714058"/>
            <a:ext cx="2647950" cy="21544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 algn="ctr"/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第三阶段可并联或并行办理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事项</a:t>
            </a:r>
            <a:endParaRPr lang="en-US" altLang="zh-CN" sz="800" b="1" dirty="0" smtClean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91" name="圆角矩形 90"/>
          <p:cNvSpPr/>
          <p:nvPr/>
        </p:nvSpPr>
        <p:spPr>
          <a:xfrm>
            <a:off x="9230285" y="7578154"/>
            <a:ext cx="2938642" cy="216491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市政设施建设类</a:t>
            </a:r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审批  （</a:t>
            </a:r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住建</a:t>
            </a:r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部门或城管部门）</a:t>
            </a:r>
            <a:endParaRPr lang="zh-CN" altLang="en-US" sz="800" b="1" strike="noStrike" noProof="1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95" name="圆角矩形 94"/>
          <p:cNvSpPr/>
          <p:nvPr/>
        </p:nvSpPr>
        <p:spPr>
          <a:xfrm>
            <a:off x="6394238" y="7362904"/>
            <a:ext cx="2447925" cy="20159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87" name="文本框 95"/>
          <p:cNvSpPr txBox="1"/>
          <p:nvPr/>
        </p:nvSpPr>
        <p:spPr>
          <a:xfrm>
            <a:off x="6671171" y="7362904"/>
            <a:ext cx="1968624" cy="214312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 algn="ctr"/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入河排污口设置审核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（生态环境部门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grpSp>
        <p:nvGrpSpPr>
          <p:cNvPr id="2289" name="组合 100"/>
          <p:cNvGrpSpPr/>
          <p:nvPr/>
        </p:nvGrpSpPr>
        <p:grpSpPr>
          <a:xfrm>
            <a:off x="6361960" y="7650936"/>
            <a:ext cx="2490787" cy="214312"/>
            <a:chOff x="10029" y="12596"/>
            <a:chExt cx="3922" cy="337"/>
          </a:xfrm>
        </p:grpSpPr>
        <p:sp>
          <p:nvSpPr>
            <p:cNvPr id="102" name="圆角矩形 101"/>
            <p:cNvSpPr/>
            <p:nvPr/>
          </p:nvSpPr>
          <p:spPr>
            <a:xfrm>
              <a:off x="10095" y="12606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b="1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291" name="文本框 102"/>
            <p:cNvSpPr txBox="1"/>
            <p:nvPr/>
          </p:nvSpPr>
          <p:spPr>
            <a:xfrm>
              <a:off x="10029" y="12596"/>
              <a:ext cx="3841" cy="33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占用农业灌溉水源、灌排工程设施审批（水务部门）</a:t>
              </a:r>
            </a:p>
          </p:txBody>
        </p:sp>
      </p:grpSp>
      <p:grpSp>
        <p:nvGrpSpPr>
          <p:cNvPr id="2292" name="组合 103"/>
          <p:cNvGrpSpPr/>
          <p:nvPr/>
        </p:nvGrpSpPr>
        <p:grpSpPr>
          <a:xfrm>
            <a:off x="6407140" y="7938968"/>
            <a:ext cx="2489516" cy="215250"/>
            <a:chOff x="10062" y="12274"/>
            <a:chExt cx="3920" cy="341"/>
          </a:xfrm>
        </p:grpSpPr>
        <p:sp>
          <p:nvSpPr>
            <p:cNvPr id="105" name="圆角矩形 104"/>
            <p:cNvSpPr/>
            <p:nvPr/>
          </p:nvSpPr>
          <p:spPr>
            <a:xfrm>
              <a:off x="10062" y="12274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b="1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294" name="文本框 105"/>
            <p:cNvSpPr txBox="1"/>
            <p:nvPr/>
          </p:nvSpPr>
          <p:spPr>
            <a:xfrm>
              <a:off x="10141" y="12274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/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地名命名核准（命名业务主管部门）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2296" name="组合 118"/>
          <p:cNvGrpSpPr/>
          <p:nvPr/>
        </p:nvGrpSpPr>
        <p:grpSpPr>
          <a:xfrm>
            <a:off x="3273395" y="9392591"/>
            <a:ext cx="2444743" cy="215250"/>
            <a:chOff x="10029" y="12596"/>
            <a:chExt cx="3922" cy="341"/>
          </a:xfrm>
        </p:grpSpPr>
        <p:sp>
          <p:nvSpPr>
            <p:cNvPr id="120" name="圆角矩形 119"/>
            <p:cNvSpPr/>
            <p:nvPr/>
          </p:nvSpPr>
          <p:spPr>
            <a:xfrm>
              <a:off x="10095" y="12606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298" name="文本框 120"/>
            <p:cNvSpPr txBox="1"/>
            <p:nvPr/>
          </p:nvSpPr>
          <p:spPr>
            <a:xfrm>
              <a:off x="10029" y="12596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建设项目压覆重要矿产资源审批（自然资源部门</a:t>
              </a:r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）</a:t>
              </a:r>
            </a:p>
          </p:txBody>
        </p:sp>
      </p:grpSp>
      <p:sp>
        <p:nvSpPr>
          <p:cNvPr id="123" name="圆角矩形 122"/>
          <p:cNvSpPr/>
          <p:nvPr/>
        </p:nvSpPr>
        <p:spPr>
          <a:xfrm>
            <a:off x="6064081" y="9653742"/>
            <a:ext cx="1404143" cy="20010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01" name="文本框 123"/>
          <p:cNvSpPr txBox="1"/>
          <p:nvPr/>
        </p:nvSpPr>
        <p:spPr>
          <a:xfrm>
            <a:off x="6041606" y="9656278"/>
            <a:ext cx="1590077" cy="21525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取水许可审批（水务部门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grpSp>
        <p:nvGrpSpPr>
          <p:cNvPr id="2302" name="组合 127"/>
          <p:cNvGrpSpPr/>
          <p:nvPr/>
        </p:nvGrpSpPr>
        <p:grpSpPr>
          <a:xfrm>
            <a:off x="3314535" y="9650978"/>
            <a:ext cx="2124316" cy="215250"/>
            <a:chOff x="1376" y="12635"/>
            <a:chExt cx="4153" cy="341"/>
          </a:xfrm>
        </p:grpSpPr>
        <p:sp>
          <p:nvSpPr>
            <p:cNvPr id="129" name="圆角矩形 128"/>
            <p:cNvSpPr/>
            <p:nvPr/>
          </p:nvSpPr>
          <p:spPr>
            <a:xfrm>
              <a:off x="1376" y="12635"/>
              <a:ext cx="4153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04" name="文本框 129"/>
            <p:cNvSpPr txBox="1"/>
            <p:nvPr/>
          </p:nvSpPr>
          <p:spPr>
            <a:xfrm>
              <a:off x="1376" y="12635"/>
              <a:ext cx="4153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生产建设项目水土保持方案审批（水务部门）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11" name="矩形 10"/>
          <p:cNvSpPr/>
          <p:nvPr/>
        </p:nvSpPr>
        <p:spPr>
          <a:xfrm>
            <a:off x="2591123" y="8564780"/>
            <a:ext cx="6339517" cy="61986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" name="圆角矩形 18"/>
          <p:cNvSpPr/>
          <p:nvPr/>
        </p:nvSpPr>
        <p:spPr>
          <a:xfrm>
            <a:off x="1345565" y="1703236"/>
            <a:ext cx="796290" cy="347345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联合评审</a:t>
            </a:r>
          </a:p>
        </p:txBody>
      </p:sp>
      <p:grpSp>
        <p:nvGrpSpPr>
          <p:cNvPr id="5" name="组合 4"/>
          <p:cNvGrpSpPr/>
          <p:nvPr/>
        </p:nvGrpSpPr>
        <p:grpSpPr>
          <a:xfrm>
            <a:off x="956660" y="2455613"/>
            <a:ext cx="1438672" cy="1266728"/>
            <a:chOff x="1535" y="4002"/>
            <a:chExt cx="2314" cy="1500"/>
          </a:xfrm>
        </p:grpSpPr>
        <p:sp>
          <p:nvSpPr>
            <p:cNvPr id="18" name="圆角矩形 17"/>
            <p:cNvSpPr/>
            <p:nvPr/>
          </p:nvSpPr>
          <p:spPr>
            <a:xfrm>
              <a:off x="1535" y="4002"/>
              <a:ext cx="2314" cy="1500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" name="文本框 85"/>
            <p:cNvSpPr txBox="1"/>
            <p:nvPr/>
          </p:nvSpPr>
          <p:spPr>
            <a:xfrm>
              <a:off x="1535" y="4031"/>
              <a:ext cx="2314" cy="142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区域评估：</a:t>
              </a:r>
              <a:endPara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压覆</a:t>
              </a:r>
              <a:r>
                <a:rPr lang="zh-CN" altLang="en-US" sz="900" b="1" dirty="0" smtClean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重要矿产资源</a:t>
              </a:r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、环境影响、节能评价、地质灾害危险性、地震安全性、气候可行性、洪水影响、水资源论证、水土保持、文物考古调查勘测、雷电灾害等。</a:t>
              </a:r>
              <a:endParaRPr lang="zh-CN" altLang="en-US" sz="9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aphicFrame>
        <p:nvGraphicFramePr>
          <p:cNvPr id="53" name="表格 52"/>
          <p:cNvGraphicFramePr/>
          <p:nvPr/>
        </p:nvGraphicFramePr>
        <p:xfrm>
          <a:off x="3449722" y="1438496"/>
          <a:ext cx="1877705" cy="203520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9790"/>
                <a:gridCol w="1637915"/>
              </a:tblGrid>
              <a:tr h="179668">
                <a:tc rowSpan="11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700" dirty="0">
                          <a:solidFill>
                            <a:schemeClr val="tx1"/>
                          </a:solidFill>
                        </a:rPr>
                        <a:t>编制评审文件</a:t>
                      </a:r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dirty="0" smtClean="0">
                          <a:solidFill>
                            <a:schemeClr val="tx1"/>
                          </a:solidFill>
                        </a:rPr>
                        <a:t>可行性研究</a:t>
                      </a:r>
                      <a:r>
                        <a:rPr lang="zh-CN" altLang="zh-CN" sz="600" dirty="0">
                          <a:solidFill>
                            <a:schemeClr val="tx1"/>
                          </a:solidFill>
                        </a:rPr>
                        <a:t>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压覆重要矿产资源评估报告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环境影响报告书（表）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固定资产投资项目节能报告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82880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 smtClean="0">
                          <a:solidFill>
                            <a:schemeClr val="tx1"/>
                          </a:solidFill>
                        </a:rPr>
                        <a:t>地</a:t>
                      </a:r>
                      <a:r>
                        <a:rPr lang="zh-CN" altLang="en-US" sz="600" b="1" dirty="0" smtClean="0">
                          <a:solidFill>
                            <a:schemeClr val="tx1"/>
                          </a:solidFill>
                        </a:rPr>
                        <a:t>质</a:t>
                      </a:r>
                      <a:r>
                        <a:rPr lang="zh-CN" altLang="zh-CN" sz="600" b="1" dirty="0" smtClean="0">
                          <a:solidFill>
                            <a:schemeClr val="tx1"/>
                          </a:solidFill>
                        </a:rPr>
                        <a:t>灾害</a:t>
                      </a: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危险性评估报告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洪水影响评价报告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水资源论证报告书（表）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B w="6350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水土保持方案书（表）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建设项目用地预审与选址意见报告书</a:t>
                      </a:r>
                      <a:endParaRPr lang="zh-CN" altLang="zh-CN" sz="600" b="1" i="0" u="none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94641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社会稳定风险评估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94641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行业主管部门审查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grpSp>
        <p:nvGrpSpPr>
          <p:cNvPr id="7" name="组合 6"/>
          <p:cNvGrpSpPr/>
          <p:nvPr/>
        </p:nvGrpSpPr>
        <p:grpSpPr>
          <a:xfrm>
            <a:off x="995873" y="6777373"/>
            <a:ext cx="1407953" cy="729239"/>
            <a:chOff x="1774" y="10020"/>
            <a:chExt cx="1699" cy="1403"/>
          </a:xfrm>
          <a:noFill/>
        </p:grpSpPr>
        <p:sp>
          <p:nvSpPr>
            <p:cNvPr id="52" name="圆角矩形 51"/>
            <p:cNvSpPr/>
            <p:nvPr/>
          </p:nvSpPr>
          <p:spPr>
            <a:xfrm>
              <a:off x="1774" y="10020"/>
              <a:ext cx="1699" cy="140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en-US" altLang="zh-CN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54" name="文本框 85"/>
            <p:cNvSpPr txBox="1"/>
            <p:nvPr/>
          </p:nvSpPr>
          <p:spPr>
            <a:xfrm>
              <a:off x="1774" y="10112"/>
              <a:ext cx="1699" cy="1262"/>
            </a:xfrm>
            <a:prstGeom prst="rect">
              <a:avLst/>
            </a:prstGeom>
            <a:grp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相关部门通过多规合一业务协同平台提出建设条件，以及需要开展的评估评价事项要求。</a:t>
              </a:r>
              <a:endParaRPr lang="zh-CN" altLang="en-US" sz="9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aphicFrame>
        <p:nvGraphicFramePr>
          <p:cNvPr id="44" name="表格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70266060"/>
              </p:ext>
            </p:extLst>
          </p:nvPr>
        </p:nvGraphicFramePr>
        <p:xfrm>
          <a:off x="9647907" y="1817514"/>
          <a:ext cx="1872208" cy="106687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01450"/>
                <a:gridCol w="1570758"/>
              </a:tblGrid>
              <a:tr h="175277">
                <a:tc rowSpan="5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联合审图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建筑施工图设计</a:t>
                      </a:r>
                      <a:r>
                        <a:rPr lang="zh-CN" altLang="en-US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17527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消防设计文件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17527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人防设计文件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17527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技防设计文件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17527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防雷装置设计文件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sp>
        <p:nvSpPr>
          <p:cNvPr id="45" name="矩形 44"/>
          <p:cNvSpPr/>
          <p:nvPr/>
        </p:nvSpPr>
        <p:spPr>
          <a:xfrm>
            <a:off x="6801922" y="1407638"/>
            <a:ext cx="1524396" cy="368697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供水、供电、燃气、排水、、通信等市政公用基础设施报装手续提前到开工前办理</a:t>
            </a:r>
            <a:endParaRPr lang="zh-CN" altLang="en-US" sz="7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14" name="圆角矩形 113"/>
          <p:cNvSpPr/>
          <p:nvPr/>
        </p:nvSpPr>
        <p:spPr>
          <a:xfrm>
            <a:off x="9211879" y="8461733"/>
            <a:ext cx="2953068" cy="298727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因</a:t>
            </a:r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工程建设需要拆除、改动、迁移供水、排水与污水处理设施审核（供排水主管部门</a:t>
            </a:r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115" name="圆角矩形 114"/>
          <p:cNvSpPr/>
          <p:nvPr/>
        </p:nvSpPr>
        <p:spPr>
          <a:xfrm>
            <a:off x="9215859" y="7866186"/>
            <a:ext cx="2953068" cy="22962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工程建设涉及城市绿地、树木</a:t>
            </a:r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审批（住建</a:t>
            </a:r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部门或城管部门）</a:t>
            </a:r>
          </a:p>
        </p:txBody>
      </p:sp>
      <p:sp>
        <p:nvSpPr>
          <p:cNvPr id="122" name="矩形 121"/>
          <p:cNvSpPr/>
          <p:nvPr/>
        </p:nvSpPr>
        <p:spPr>
          <a:xfrm>
            <a:off x="12490450" y="1408703"/>
            <a:ext cx="1524396" cy="368697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供水、供电、燃气、排水、通信等市政公用基础设施竣工验收后直接办理接入事宜</a:t>
            </a:r>
            <a:endParaRPr lang="zh-CN" altLang="en-US" sz="7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2273" name="直接箭头连接符 2272"/>
          <p:cNvCxnSpPr>
            <a:stCxn id="45" idx="3"/>
            <a:endCxn id="122" idx="1"/>
          </p:cNvCxnSpPr>
          <p:nvPr/>
        </p:nvCxnSpPr>
        <p:spPr>
          <a:xfrm>
            <a:off x="8326318" y="1591987"/>
            <a:ext cx="4164132" cy="1065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47" name="右箭头 146"/>
          <p:cNvSpPr/>
          <p:nvPr/>
        </p:nvSpPr>
        <p:spPr>
          <a:xfrm>
            <a:off x="5997838" y="4625504"/>
            <a:ext cx="490267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50" name="右箭头 149"/>
          <p:cNvSpPr/>
          <p:nvPr/>
        </p:nvSpPr>
        <p:spPr>
          <a:xfrm>
            <a:off x="2416139" y="4553496"/>
            <a:ext cx="273397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51" name="圆角矩形 150"/>
          <p:cNvSpPr/>
          <p:nvPr/>
        </p:nvSpPr>
        <p:spPr>
          <a:xfrm>
            <a:off x="987379" y="4122283"/>
            <a:ext cx="1424941" cy="92869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政府投资计划或经市政府审定的专项规划、行动计划</a:t>
            </a:r>
            <a:r>
              <a:rPr lang="zh-CN" altLang="en-US" sz="900" b="1" strike="noStrike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、市政</a:t>
            </a:r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府常务会议纪</a:t>
            </a:r>
            <a:r>
              <a:rPr lang="zh-CN" altLang="en-US" sz="900" b="1" strike="noStrike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要、市政府决定事项通知书等政府文</a:t>
            </a:r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件中明确的项目</a:t>
            </a:r>
          </a:p>
        </p:txBody>
      </p:sp>
      <p:sp>
        <p:nvSpPr>
          <p:cNvPr id="152" name="右箭头 151"/>
          <p:cNvSpPr/>
          <p:nvPr/>
        </p:nvSpPr>
        <p:spPr>
          <a:xfrm>
            <a:off x="8940800" y="4625504"/>
            <a:ext cx="542290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cxnSp>
        <p:nvCxnSpPr>
          <p:cNvPr id="162" name="直接箭头连接符 161"/>
          <p:cNvCxnSpPr/>
          <p:nvPr/>
        </p:nvCxnSpPr>
        <p:spPr>
          <a:xfrm flipH="1">
            <a:off x="10584011" y="2918605"/>
            <a:ext cx="2" cy="120367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95" name="文本框 117"/>
          <p:cNvSpPr txBox="1"/>
          <p:nvPr/>
        </p:nvSpPr>
        <p:spPr>
          <a:xfrm>
            <a:off x="6635750" y="9223490"/>
            <a:ext cx="2200275" cy="214313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第一、二、三阶段可并联或并行办理事项</a:t>
            </a:r>
          </a:p>
        </p:txBody>
      </p:sp>
      <p:grpSp>
        <p:nvGrpSpPr>
          <p:cNvPr id="159" name="组合 127"/>
          <p:cNvGrpSpPr/>
          <p:nvPr/>
        </p:nvGrpSpPr>
        <p:grpSpPr>
          <a:xfrm>
            <a:off x="6025404" y="9398201"/>
            <a:ext cx="2504711" cy="215250"/>
            <a:chOff x="1697" y="12635"/>
            <a:chExt cx="4216" cy="341"/>
          </a:xfrm>
        </p:grpSpPr>
        <p:sp>
          <p:nvSpPr>
            <p:cNvPr id="163" name="圆角矩形 162"/>
            <p:cNvSpPr/>
            <p:nvPr/>
          </p:nvSpPr>
          <p:spPr>
            <a:xfrm>
              <a:off x="1760" y="12647"/>
              <a:ext cx="4153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64" name="文本框 129"/>
            <p:cNvSpPr txBox="1"/>
            <p:nvPr/>
          </p:nvSpPr>
          <p:spPr>
            <a:xfrm>
              <a:off x="1697" y="12635"/>
              <a:ext cx="4216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建设工程文物保护和考古许可（文化广电旅游部门）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70" name="组合 127"/>
          <p:cNvGrpSpPr/>
          <p:nvPr/>
        </p:nvGrpSpPr>
        <p:grpSpPr>
          <a:xfrm>
            <a:off x="9533579" y="9658553"/>
            <a:ext cx="2283162" cy="215249"/>
            <a:chOff x="1296" y="12623"/>
            <a:chExt cx="4316" cy="341"/>
          </a:xfrm>
        </p:grpSpPr>
        <p:sp>
          <p:nvSpPr>
            <p:cNvPr id="171" name="圆角矩形 170"/>
            <p:cNvSpPr/>
            <p:nvPr/>
          </p:nvSpPr>
          <p:spPr>
            <a:xfrm>
              <a:off x="1376" y="12635"/>
              <a:ext cx="4153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72" name="文本框 129"/>
            <p:cNvSpPr txBox="1"/>
            <p:nvPr/>
          </p:nvSpPr>
          <p:spPr>
            <a:xfrm>
              <a:off x="1296" y="12623"/>
              <a:ext cx="4316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国有建设</a:t>
              </a:r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用地使用权首次登记（自然资源部门）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73" name="组合 127"/>
          <p:cNvGrpSpPr/>
          <p:nvPr/>
        </p:nvGrpSpPr>
        <p:grpSpPr>
          <a:xfrm>
            <a:off x="9575497" y="9392787"/>
            <a:ext cx="1699494" cy="215250"/>
            <a:chOff x="1376" y="12635"/>
            <a:chExt cx="3156" cy="341"/>
          </a:xfrm>
        </p:grpSpPr>
        <p:sp>
          <p:nvSpPr>
            <p:cNvPr id="174" name="圆角矩形 173"/>
            <p:cNvSpPr/>
            <p:nvPr/>
          </p:nvSpPr>
          <p:spPr>
            <a:xfrm>
              <a:off x="1376" y="12635"/>
              <a:ext cx="307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75" name="文本框 129"/>
            <p:cNvSpPr txBox="1"/>
            <p:nvPr/>
          </p:nvSpPr>
          <p:spPr>
            <a:xfrm>
              <a:off x="1376" y="12635"/>
              <a:ext cx="3156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洪水影响评价审批（水务部门）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176" name="TextBox 3379"/>
          <p:cNvSpPr txBox="1">
            <a:spLocks noChangeArrowheads="1"/>
          </p:cNvSpPr>
          <p:nvPr/>
        </p:nvSpPr>
        <p:spPr bwMode="auto">
          <a:xfrm>
            <a:off x="11774517" y="10017819"/>
            <a:ext cx="646112" cy="27781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r>
              <a:rPr lang="zh-CN" altLang="en-US" sz="12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图例：</a:t>
            </a:r>
          </a:p>
        </p:txBody>
      </p:sp>
      <p:sp>
        <p:nvSpPr>
          <p:cNvPr id="177" name="矩形 176"/>
          <p:cNvSpPr/>
          <p:nvPr/>
        </p:nvSpPr>
        <p:spPr>
          <a:xfrm>
            <a:off x="12498705" y="10067989"/>
            <a:ext cx="436563" cy="176213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78" name="TextBox 150"/>
          <p:cNvSpPr txBox="1">
            <a:spLocks noChangeArrowheads="1"/>
          </p:cNvSpPr>
          <p:nvPr/>
        </p:nvSpPr>
        <p:spPr bwMode="auto">
          <a:xfrm>
            <a:off x="12274583" y="10208048"/>
            <a:ext cx="925203" cy="36933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基本建设流程政府审批事项</a:t>
            </a:r>
          </a:p>
        </p:txBody>
      </p:sp>
      <p:sp>
        <p:nvSpPr>
          <p:cNvPr id="179" name="矩形 178"/>
          <p:cNvSpPr/>
          <p:nvPr/>
        </p:nvSpPr>
        <p:spPr>
          <a:xfrm>
            <a:off x="13453745" y="10073387"/>
            <a:ext cx="438150" cy="17621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0" name="TextBox 152"/>
          <p:cNvSpPr txBox="1">
            <a:spLocks noChangeArrowheads="1"/>
          </p:cNvSpPr>
          <p:nvPr/>
        </p:nvSpPr>
        <p:spPr bwMode="auto">
          <a:xfrm>
            <a:off x="13260705" y="10288652"/>
            <a:ext cx="876346" cy="23083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dirty="0">
                <a:latin typeface="微软雅黑" panose="020B0503020204020204" pitchFamily="34" charset="-122"/>
                <a:ea typeface="微软雅黑" panose="020B0503020204020204" pitchFamily="34" charset="-122"/>
              </a:rPr>
              <a:t>按需审批事项</a:t>
            </a:r>
          </a:p>
        </p:txBody>
      </p:sp>
      <p:sp>
        <p:nvSpPr>
          <p:cNvPr id="181" name="矩形 180"/>
          <p:cNvSpPr/>
          <p:nvPr/>
        </p:nvSpPr>
        <p:spPr>
          <a:xfrm>
            <a:off x="14306596" y="10067989"/>
            <a:ext cx="438150" cy="176213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82" name="TextBox 154"/>
          <p:cNvSpPr txBox="1">
            <a:spLocks noChangeArrowheads="1"/>
          </p:cNvSpPr>
          <p:nvPr/>
        </p:nvSpPr>
        <p:spPr bwMode="auto">
          <a:xfrm>
            <a:off x="14203409" y="10287064"/>
            <a:ext cx="644525" cy="23018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900">
                <a:latin typeface="微软雅黑" panose="020B0503020204020204" pitchFamily="34" charset="-122"/>
                <a:ea typeface="微软雅黑" panose="020B0503020204020204" pitchFamily="34" charset="-122"/>
              </a:rPr>
              <a:t>企业事项</a:t>
            </a:r>
          </a:p>
        </p:txBody>
      </p:sp>
      <p:cxnSp>
        <p:nvCxnSpPr>
          <p:cNvPr id="168" name="直接箭头连接符 167"/>
          <p:cNvCxnSpPr/>
          <p:nvPr/>
        </p:nvCxnSpPr>
        <p:spPr>
          <a:xfrm>
            <a:off x="1691357" y="3729772"/>
            <a:ext cx="8493" cy="3925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直接箭头连接符 182"/>
          <p:cNvCxnSpPr/>
          <p:nvPr/>
        </p:nvCxnSpPr>
        <p:spPr>
          <a:xfrm flipH="1" flipV="1">
            <a:off x="1742442" y="5052570"/>
            <a:ext cx="1268" cy="173349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5" name="矩形 184"/>
          <p:cNvSpPr/>
          <p:nvPr/>
        </p:nvSpPr>
        <p:spPr>
          <a:xfrm>
            <a:off x="13248813" y="206509"/>
            <a:ext cx="1727027" cy="426244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ctr"/>
            <a:r>
              <a:rPr lang="zh-CN" altLang="en-US" sz="11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政府投资房屋</a:t>
            </a:r>
            <a:r>
              <a:rPr lang="zh-CN" altLang="en-US" sz="11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建筑工程类</a:t>
            </a:r>
            <a:endParaRPr lang="en-US" altLang="zh-CN" sz="1100" b="1" dirty="0" smtClean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39" name="圆角矩形 38"/>
          <p:cNvSpPr/>
          <p:nvPr/>
        </p:nvSpPr>
        <p:spPr>
          <a:xfrm>
            <a:off x="2611041" y="8760460"/>
            <a:ext cx="1765652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1" name="圆角矩形 40"/>
          <p:cNvSpPr/>
          <p:nvPr/>
        </p:nvSpPr>
        <p:spPr>
          <a:xfrm>
            <a:off x="4613428" y="8746172"/>
            <a:ext cx="2514199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2" name="文本框 85"/>
          <p:cNvSpPr txBox="1"/>
          <p:nvPr/>
        </p:nvSpPr>
        <p:spPr>
          <a:xfrm>
            <a:off x="4597535" y="8764270"/>
            <a:ext cx="260210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修建跨越、穿越航道建筑物审批、修建临河、临湖建筑审批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（航道部门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43" name="圆角矩形 42"/>
          <p:cNvSpPr/>
          <p:nvPr/>
        </p:nvSpPr>
        <p:spPr>
          <a:xfrm>
            <a:off x="7327900" y="8750300"/>
            <a:ext cx="1402715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6" name="文本框 85"/>
          <p:cNvSpPr txBox="1"/>
          <p:nvPr/>
        </p:nvSpPr>
        <p:spPr>
          <a:xfrm>
            <a:off x="7365365" y="8752205"/>
            <a:ext cx="135636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宗教活动场所内改建或新建建筑物审批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（民宗部门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47" name="文本框 85"/>
          <p:cNvSpPr txBox="1"/>
          <p:nvPr/>
        </p:nvSpPr>
        <p:spPr>
          <a:xfrm>
            <a:off x="2591122" y="8762365"/>
            <a:ext cx="1734639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国有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建设用地供地审核（自然资源部门）</a:t>
            </a:r>
          </a:p>
        </p:txBody>
      </p:sp>
      <p:sp>
        <p:nvSpPr>
          <p:cNvPr id="51" name="文本框 83"/>
          <p:cNvSpPr txBox="1"/>
          <p:nvPr/>
        </p:nvSpPr>
        <p:spPr>
          <a:xfrm>
            <a:off x="5087620" y="8548400"/>
            <a:ext cx="2476500" cy="21399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第一、二阶段可并联或并行办理事项</a:t>
            </a:r>
          </a:p>
        </p:txBody>
      </p:sp>
      <p:graphicFrame>
        <p:nvGraphicFramePr>
          <p:cNvPr id="166" name="表格 165"/>
          <p:cNvGraphicFramePr/>
          <p:nvPr>
            <p:extLst>
              <p:ext uri="{D42A27DB-BD31-4B8C-83A1-F6EECF244321}">
                <p14:modId xmlns:p14="http://schemas.microsoft.com/office/powerpoint/2010/main" val="3937533678"/>
              </p:ext>
            </p:extLst>
          </p:nvPr>
        </p:nvGraphicFramePr>
        <p:xfrm>
          <a:off x="12507009" y="7024950"/>
          <a:ext cx="2109450" cy="94481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81258"/>
                <a:gridCol w="1728192"/>
              </a:tblGrid>
              <a:tr h="463764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相关行业主管部门</a:t>
                      </a:r>
                    </a:p>
                  </a:txBody>
                  <a:tcPr marL="91525" marR="91525" marT="45688" marB="45688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按需统一办理城镇排水与污水处理设施竣工验收备案、燃气设施建设工程竣工验收、国家安全事项竣工验收</a:t>
                      </a:r>
                      <a:r>
                        <a:rPr lang="zh-CN" altLang="zh-CN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、</a:t>
                      </a:r>
                      <a:r>
                        <a:rPr lang="zh-CN" altLang="en-US" sz="7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  <a:sym typeface="+mn-ea"/>
                        </a:rPr>
                        <a:t>光纤到户通信设施工程竣工验收备案</a:t>
                      </a:r>
                      <a:r>
                        <a:rPr lang="zh-CN" altLang="en-US" sz="700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、环保设施验收、电梯验收、园林绿化工程验收、气象部门防雷装置竣工验收、生产建设项目水土保持设施验收备案等专项验收备案事项。</a:t>
                      </a:r>
                      <a:endParaRPr lang="zh-CN" altLang="zh-CN" sz="7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525" marR="91525" marT="45688" marB="45688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67" name="文本框 87"/>
          <p:cNvSpPr txBox="1"/>
          <p:nvPr/>
        </p:nvSpPr>
        <p:spPr>
          <a:xfrm>
            <a:off x="12551186" y="6822162"/>
            <a:ext cx="1993265" cy="21544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800" b="1" dirty="0">
                <a:latin typeface="Arial" panose="020B0604020202020204" pitchFamily="34" charset="0"/>
              </a:rPr>
              <a:t>第四阶段可并联或并行办理</a:t>
            </a:r>
            <a:r>
              <a:rPr lang="zh-CN" altLang="en-US" sz="800" b="1" dirty="0" smtClean="0">
                <a:latin typeface="Arial" panose="020B0604020202020204" pitchFamily="34" charset="0"/>
              </a:rPr>
              <a:t>事项</a:t>
            </a:r>
            <a:endParaRPr lang="en-US" altLang="zh-CN" sz="800" b="1" dirty="0">
              <a:latin typeface="Arial" panose="020B0604020202020204" pitchFamily="34" charset="0"/>
            </a:endParaRPr>
          </a:p>
        </p:txBody>
      </p:sp>
      <p:graphicFrame>
        <p:nvGraphicFramePr>
          <p:cNvPr id="195" name="表格 194"/>
          <p:cNvGraphicFramePr/>
          <p:nvPr>
            <p:extLst>
              <p:ext uri="{D42A27DB-BD31-4B8C-83A1-F6EECF244321}">
                <p14:modId xmlns:p14="http://schemas.microsoft.com/office/powerpoint/2010/main" val="1103772771"/>
              </p:ext>
            </p:extLst>
          </p:nvPr>
        </p:nvGraphicFramePr>
        <p:xfrm>
          <a:off x="12536487" y="4265786"/>
          <a:ext cx="2079972" cy="20694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88032"/>
                <a:gridCol w="499520"/>
                <a:gridCol w="1292420"/>
              </a:tblGrid>
              <a:tr h="241201">
                <a:tc gridSpan="3"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并联审批</a:t>
                      </a:r>
                      <a:r>
                        <a:rPr lang="en-US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5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个工作日</a:t>
                      </a:r>
                    </a:p>
                  </a:txBody>
                  <a:tcPr marL="91509" marR="91509" marT="45747" marB="4574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747" marB="45747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cs typeface="+mn-cs"/>
                        <a:sym typeface="+mn-ea"/>
                      </a:endParaRPr>
                    </a:p>
                  </a:txBody>
                  <a:tcPr marL="91509" marR="91509" marT="45747" marB="45747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411440">
                <a:tc rowSpan="5"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900" b="1" dirty="0" smtClean="0"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联合验收（备案）</a:t>
                      </a:r>
                    </a:p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747" marB="4574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自然资源部门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747" marB="45747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</a:rPr>
                        <a:t>规划条件核实（含土地检查核验）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cs typeface="+mn-cs"/>
                        <a:sym typeface="+mn-ea"/>
                      </a:endParaRPr>
                    </a:p>
                  </a:txBody>
                  <a:tcPr marL="91509" marR="91509" marT="45747" marB="45747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304385">
                <a:tc vMerge="1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544" marB="4554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住建</a:t>
                      </a:r>
                      <a:endParaRPr lang="en-US" altLang="zh-CN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部门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544" marB="455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</a:rPr>
                        <a:t>建设工程消防验收或备案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cs typeface="+mn-cs"/>
                        <a:sym typeface="+mn-ea"/>
                      </a:endParaRPr>
                    </a:p>
                  </a:txBody>
                  <a:tcPr marL="91509" marR="91509" marT="45544" marB="45544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304699">
                <a:tc vMerge="1"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endParaRPr lang="zh-CN" altLang="zh-CN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人防备案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部门</a:t>
                      </a: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</a:rPr>
                        <a:t>结建式人民防空工程竣工验收备案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cs typeface="+mn-cs"/>
                        <a:sym typeface="+mn-ea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  <a:tr h="411348">
                <a:tc vMerge="1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城建档案部门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</a:rPr>
                        <a:t>建设工程城建档案验收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cs typeface="+mn-cs"/>
                        <a:sym typeface="+mn-ea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  <a:tr h="278982">
                <a:tc vMerge="1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en-US" sz="800" b="1" i="0" u="none" kern="1200" baseline="0" dirty="0">
                        <a:solidFill>
                          <a:srgbClr val="FF0000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住建</a:t>
                      </a:r>
                      <a:endParaRPr lang="en-US" altLang="zh-CN" sz="800" b="1" i="0" u="none" kern="1200" baseline="0" dirty="0" smtClean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+mn-cs"/>
                      </a:endParaRPr>
                    </a:p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+mn-cs"/>
                        </a:rPr>
                        <a:t>部门</a:t>
                      </a: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工程竣工联合验收意见书、工程竣工验收备案</a:t>
                      </a:r>
                      <a:endParaRPr lang="zh-CN" sz="800" b="1" i="0" u="none" kern="120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sp>
        <p:nvSpPr>
          <p:cNvPr id="197" name="右箭头 196"/>
          <p:cNvSpPr/>
          <p:nvPr/>
        </p:nvSpPr>
        <p:spPr>
          <a:xfrm>
            <a:off x="11774517" y="4641379"/>
            <a:ext cx="747683" cy="344487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graphicFrame>
        <p:nvGraphicFramePr>
          <p:cNvPr id="201" name="表格 200"/>
          <p:cNvGraphicFramePr/>
          <p:nvPr>
            <p:extLst>
              <p:ext uri="{D42A27DB-BD31-4B8C-83A1-F6EECF244321}">
                <p14:modId xmlns:p14="http://schemas.microsoft.com/office/powerpoint/2010/main" val="2780206384"/>
              </p:ext>
            </p:extLst>
          </p:nvPr>
        </p:nvGraphicFramePr>
        <p:xfrm>
          <a:off x="12528227" y="1889522"/>
          <a:ext cx="1533525" cy="22844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8106"/>
                <a:gridCol w="1295419"/>
              </a:tblGrid>
              <a:tr h="197888">
                <a:tc rowSpan="11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建设单位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组织</a:t>
                      </a:r>
                      <a:r>
                        <a:rPr lang="zh-CN" altLang="en-US" sz="7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验收（按需）</a:t>
                      </a:r>
                      <a:endParaRPr lang="zh-CN" altLang="en-US" sz="7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工程质量竣工验收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工程消防竣工验收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人民防空工程竣工验收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环保验收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水土保持设施验收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30474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光纤到户通讯配套竣工验收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委托联合</a:t>
                      </a: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测绘</a:t>
                      </a:r>
                      <a:endParaRPr lang="zh-CN" altLang="en-US" sz="7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规划条件核实测量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人防测量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不动产测绘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grpSp>
        <p:nvGrpSpPr>
          <p:cNvPr id="141" name="组合 103"/>
          <p:cNvGrpSpPr/>
          <p:nvPr/>
        </p:nvGrpSpPr>
        <p:grpSpPr>
          <a:xfrm>
            <a:off x="6402705" y="8227000"/>
            <a:ext cx="2489516" cy="215250"/>
            <a:chOff x="10062" y="12274"/>
            <a:chExt cx="3920" cy="341"/>
          </a:xfrm>
        </p:grpSpPr>
        <p:sp>
          <p:nvSpPr>
            <p:cNvPr id="142" name="圆角矩形 141"/>
            <p:cNvSpPr/>
            <p:nvPr/>
          </p:nvSpPr>
          <p:spPr>
            <a:xfrm>
              <a:off x="10062" y="12274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b="1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43" name="文本框 105"/>
            <p:cNvSpPr txBox="1"/>
            <p:nvPr/>
          </p:nvSpPr>
          <p:spPr>
            <a:xfrm>
              <a:off x="10141" y="12274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/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涉及国</a:t>
              </a:r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家安全事项的建设项目审批（国安部门）</a:t>
              </a:r>
            </a:p>
          </p:txBody>
        </p:sp>
      </p:grpSp>
      <p:sp>
        <p:nvSpPr>
          <p:cNvPr id="144" name="文本框 87"/>
          <p:cNvSpPr txBox="1"/>
          <p:nvPr/>
        </p:nvSpPr>
        <p:spPr>
          <a:xfrm>
            <a:off x="12357525" y="8010202"/>
            <a:ext cx="2474958" cy="2092881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>
              <a:defRPr/>
            </a:pP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备注 ：</a:t>
            </a:r>
            <a:endParaRPr lang="en-US" altLang="zh-CN" sz="700" dirty="0">
              <a:latin typeface="+mn-ea"/>
              <a:ea typeface="+mn-ea"/>
              <a:cs typeface="+mn-ea"/>
            </a:endParaRPr>
          </a:p>
          <a:p>
            <a:pPr>
              <a:defRPr/>
            </a:pP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1.本流程图适用于</a:t>
            </a:r>
            <a:r>
              <a:rPr lang="zh-CN" altLang="en-US" sz="700" dirty="0">
                <a:latin typeface="+mn-ea"/>
                <a:ea typeface="+mn-ea"/>
                <a:cs typeface="+mn-ea"/>
              </a:rPr>
              <a:t>政府投资房屋建筑工程建设项目不包括特殊工程和交通、水利、能源等领域的重大工程</a:t>
            </a:r>
            <a:r>
              <a:rPr lang="en-US" altLang="zh-CN" sz="700" dirty="0" err="1">
                <a:latin typeface="+mn-ea"/>
                <a:ea typeface="+mn-ea"/>
                <a:cs typeface="+mn-ea"/>
                <a:sym typeface="+mn-ea"/>
              </a:rPr>
              <a:t>建设项目，交通、水利、能源等领域的专业工程建设项目审批流程图另行制定</a:t>
            </a: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；</a:t>
            </a:r>
            <a:endParaRPr lang="en-US" altLang="zh-CN" sz="700" dirty="0">
              <a:latin typeface="+mn-ea"/>
              <a:ea typeface="+mn-ea"/>
              <a:cs typeface="+mn-ea"/>
            </a:endParaRPr>
          </a:p>
          <a:p>
            <a:pPr>
              <a:defRPr/>
            </a:pP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2.</a:t>
            </a:r>
            <a:r>
              <a:rPr lang="zh-CN" altLang="en-US" sz="700" dirty="0">
                <a:latin typeface="+mn-ea"/>
                <a:ea typeface="+mn-ea"/>
                <a:cs typeface="+mn-ea"/>
                <a:sym typeface="+mn-ea"/>
              </a:rPr>
              <a:t>本</a:t>
            </a:r>
            <a:r>
              <a:rPr lang="en-US" altLang="zh-CN" sz="700" dirty="0" err="1">
                <a:latin typeface="+mn-ea"/>
                <a:ea typeface="+mn-ea"/>
                <a:cs typeface="+mn-ea"/>
                <a:sym typeface="+mn-ea"/>
              </a:rPr>
              <a:t>流程图包括工程建设项目审批主要事项，未涵盖所有事项</a:t>
            </a:r>
            <a:r>
              <a:rPr lang="zh-CN" altLang="en-US" sz="700" dirty="0">
                <a:latin typeface="+mn-ea"/>
                <a:ea typeface="+mn-ea"/>
                <a:cs typeface="+mn-ea"/>
                <a:sym typeface="+mn-ea"/>
              </a:rPr>
              <a:t>，</a:t>
            </a:r>
            <a:r>
              <a:rPr lang="zh-CN" altLang="en-US" sz="700" dirty="0">
                <a:latin typeface="+mn-ea"/>
                <a:ea typeface="+mn-ea"/>
              </a:rPr>
              <a:t>流程图时间只统计政府部门</a:t>
            </a:r>
            <a:r>
              <a:rPr lang="zh-CN" altLang="en-US" sz="700" dirty="0" smtClean="0">
                <a:latin typeface="+mn-ea"/>
                <a:ea typeface="+mn-ea"/>
              </a:rPr>
              <a:t>组织审批时间，</a:t>
            </a:r>
            <a:r>
              <a:rPr lang="zh-CN" altLang="en-US" sz="700" dirty="0">
                <a:latin typeface="+mn-ea"/>
                <a:ea typeface="+mn-ea"/>
              </a:rPr>
              <a:t>委托或购买服务的技术审查</a:t>
            </a:r>
            <a:r>
              <a:rPr lang="zh-CN" altLang="en-US" sz="700">
                <a:latin typeface="+mn-ea"/>
                <a:ea typeface="+mn-ea"/>
              </a:rPr>
              <a:t>时间</a:t>
            </a:r>
            <a:r>
              <a:rPr lang="zh-CN" altLang="en-US" sz="700" smtClean="0">
                <a:latin typeface="+mn-ea"/>
                <a:ea typeface="+mn-ea"/>
              </a:rPr>
              <a:t>、公</a:t>
            </a:r>
            <a:r>
              <a:rPr lang="zh-CN" altLang="en-US" sz="700" dirty="0">
                <a:latin typeface="+mn-ea"/>
                <a:ea typeface="+mn-ea"/>
              </a:rPr>
              <a:t>示时间、</a:t>
            </a:r>
            <a:r>
              <a:rPr lang="zh-CN" altLang="zh-CN" sz="700" dirty="0">
                <a:latin typeface="+mn-ea"/>
                <a:ea typeface="+mn-ea"/>
              </a:rPr>
              <a:t>专家评审、听证及市城乡规划</a:t>
            </a:r>
            <a:r>
              <a:rPr lang="zh-CN" altLang="zh-CN" sz="700" dirty="0" smtClean="0">
                <a:latin typeface="+mn-ea"/>
                <a:ea typeface="+mn-ea"/>
              </a:rPr>
              <a:t>委员会</a:t>
            </a:r>
            <a:r>
              <a:rPr lang="zh-CN" altLang="en-US" sz="700" dirty="0" smtClean="0">
                <a:latin typeface="+mn-ea"/>
                <a:ea typeface="+mn-ea"/>
              </a:rPr>
              <a:t>等</a:t>
            </a:r>
            <a:r>
              <a:rPr lang="zh-CN" altLang="zh-CN" sz="700" dirty="0" smtClean="0">
                <a:latin typeface="+mn-ea"/>
                <a:ea typeface="+mn-ea"/>
              </a:rPr>
              <a:t>特殊</a:t>
            </a:r>
            <a:r>
              <a:rPr lang="zh-CN" altLang="zh-CN" sz="700" dirty="0">
                <a:latin typeface="+mn-ea"/>
                <a:ea typeface="+mn-ea"/>
              </a:rPr>
              <a:t>审核时间</a:t>
            </a:r>
            <a:r>
              <a:rPr lang="zh-CN" altLang="en-US" sz="700" dirty="0">
                <a:latin typeface="+mn-ea"/>
                <a:ea typeface="+mn-ea"/>
              </a:rPr>
              <a:t>及建设单位准备材料时间不计入用时。</a:t>
            </a:r>
            <a:endParaRPr lang="en-US" altLang="zh-CN" sz="700" dirty="0">
              <a:latin typeface="+mn-ea"/>
              <a:ea typeface="+mn-ea"/>
            </a:endParaRPr>
          </a:p>
          <a:p>
            <a:pPr>
              <a:defRPr/>
            </a:pPr>
            <a:r>
              <a:rPr lang="en-US" altLang="zh-CN" sz="700" dirty="0">
                <a:latin typeface="+mn-ea"/>
                <a:ea typeface="+mn-ea"/>
              </a:rPr>
              <a:t>3.</a:t>
            </a:r>
            <a:r>
              <a:rPr lang="zh-CN" altLang="en-US" sz="700" dirty="0">
                <a:latin typeface="+mn-ea"/>
                <a:ea typeface="+mn-ea"/>
              </a:rPr>
              <a:t>建设单位在开工前，自行完成《固定资产投资项目节能审查》</a:t>
            </a:r>
            <a:r>
              <a:rPr lang="zh-CN" altLang="en-US" sz="700" dirty="0" smtClean="0">
                <a:latin typeface="+mn-ea"/>
                <a:ea typeface="+mn-ea"/>
              </a:rPr>
              <a:t>、《建设项目环境影响评价文件》 </a:t>
            </a:r>
            <a:r>
              <a:rPr lang="zh-CN" altLang="en-US" sz="700" dirty="0">
                <a:latin typeface="+mn-ea"/>
                <a:ea typeface="+mn-ea"/>
              </a:rPr>
              <a:t>、《国有建设用地使用权登记》、水土保持、防洪等手续，不影响基本报建流程推进。</a:t>
            </a:r>
          </a:p>
          <a:p>
            <a:pPr>
              <a:defRPr/>
            </a:pPr>
            <a:r>
              <a:rPr lang="en-US" altLang="zh-CN" sz="700" dirty="0" smtClean="0">
                <a:latin typeface="+mn-ea"/>
                <a:sym typeface="+mn-ea"/>
              </a:rPr>
              <a:t>4.</a:t>
            </a:r>
            <a:r>
              <a:rPr lang="zh-CN" altLang="en-US" sz="700" dirty="0"/>
              <a:t>本流程图的</a:t>
            </a:r>
            <a:r>
              <a:rPr lang="zh-CN" altLang="zh-CN" sz="700" dirty="0"/>
              <a:t>国有建设用地供地审核是指核发国有建设用地批准书</a:t>
            </a:r>
            <a:r>
              <a:rPr lang="zh-CN" altLang="en-US" sz="700" dirty="0" smtClean="0"/>
              <a:t>。                                                                        </a:t>
            </a:r>
            <a:r>
              <a:rPr lang="en-US" altLang="zh-CN" sz="700" dirty="0" smtClean="0">
                <a:latin typeface="+mn-ea"/>
                <a:ea typeface="+mn-ea"/>
                <a:cs typeface="+mn-ea"/>
                <a:sym typeface="+mn-ea"/>
              </a:rPr>
              <a:t>5.</a:t>
            </a:r>
            <a:r>
              <a:rPr lang="en-US" altLang="zh-CN" sz="700" dirty="0">
                <a:latin typeface="+mn-ea"/>
                <a:ea typeface="+mn-ea"/>
                <a:cs typeface="+mn-ea"/>
                <a:sym typeface="+mn-ea"/>
              </a:rPr>
              <a:t>部分事项非法定前后置关系，可参考本流程办理。 </a:t>
            </a:r>
            <a:endParaRPr lang="zh-CN" altLang="en-US" sz="700" dirty="0"/>
          </a:p>
          <a:p>
            <a:pPr>
              <a:defRPr/>
            </a:pPr>
            <a:endParaRPr lang="zh-CN" altLang="en-US" sz="700" b="1" dirty="0">
              <a:latin typeface="+mn-ea"/>
              <a:ea typeface="+mn-ea"/>
            </a:endParaRPr>
          </a:p>
        </p:txBody>
      </p:sp>
      <p:graphicFrame>
        <p:nvGraphicFramePr>
          <p:cNvPr id="165" name="表格 164"/>
          <p:cNvGraphicFramePr/>
          <p:nvPr>
            <p:extLst>
              <p:ext uri="{D42A27DB-BD31-4B8C-83A1-F6EECF244321}">
                <p14:modId xmlns:p14="http://schemas.microsoft.com/office/powerpoint/2010/main" val="1416132057"/>
              </p:ext>
            </p:extLst>
          </p:nvPr>
        </p:nvGraphicFramePr>
        <p:xfrm>
          <a:off x="4607347" y="4146672"/>
          <a:ext cx="1360963" cy="14152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2851"/>
                <a:gridCol w="792088"/>
                <a:gridCol w="216024"/>
              </a:tblGrid>
              <a:tr h="1415258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自</a:t>
                      </a:r>
                      <a:r>
                        <a:rPr lang="zh-CN" altLang="zh-CN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然资</a:t>
                      </a: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源</a:t>
                      </a: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部门</a:t>
                      </a:r>
                      <a:endParaRPr lang="zh-CN" altLang="zh-CN" sz="8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+mn-ea"/>
                        </a:rPr>
                        <a:t>建设用地（含临时用地）规划许可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证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微软雅黑" panose="020B0503020204020204" pitchFamily="34" charset="-122"/>
                      </a:endParaRP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3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工作日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69" name="右箭头 168"/>
          <p:cNvSpPr/>
          <p:nvPr/>
        </p:nvSpPr>
        <p:spPr>
          <a:xfrm>
            <a:off x="4315720" y="4590067"/>
            <a:ext cx="291627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aphicFrame>
        <p:nvGraphicFramePr>
          <p:cNvPr id="194" name="表格 193"/>
          <p:cNvGraphicFramePr/>
          <p:nvPr>
            <p:extLst>
              <p:ext uri="{D42A27DB-BD31-4B8C-83A1-F6EECF244321}">
                <p14:modId xmlns:p14="http://schemas.microsoft.com/office/powerpoint/2010/main" val="1769002052"/>
              </p:ext>
            </p:extLst>
          </p:nvPr>
        </p:nvGraphicFramePr>
        <p:xfrm>
          <a:off x="2651324" y="4158331"/>
          <a:ext cx="1664395" cy="14035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5226"/>
                <a:gridCol w="1041540"/>
                <a:gridCol w="247629"/>
              </a:tblGrid>
              <a:tr h="1403599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发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改部门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政府投资项目审批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（初步设计概算）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5</a:t>
                      </a: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工作日</a:t>
                      </a: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graphicFrame>
        <p:nvGraphicFramePr>
          <p:cNvPr id="206" name="表格 205"/>
          <p:cNvGraphicFramePr/>
          <p:nvPr>
            <p:extLst>
              <p:ext uri="{D42A27DB-BD31-4B8C-83A1-F6EECF244321}">
                <p14:modId xmlns:p14="http://schemas.microsoft.com/office/powerpoint/2010/main" val="2924300736"/>
              </p:ext>
            </p:extLst>
          </p:nvPr>
        </p:nvGraphicFramePr>
        <p:xfrm>
          <a:off x="6488104" y="3580003"/>
          <a:ext cx="2442535" cy="190991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7485"/>
                <a:gridCol w="1370170"/>
                <a:gridCol w="474880"/>
              </a:tblGrid>
              <a:tr h="354614">
                <a:tc gridSpan="3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并联审批</a:t>
                      </a: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3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个工作日</a:t>
                      </a:r>
                    </a:p>
                  </a:txBody>
                  <a:tcPr marL="91463" marR="91463" marT="45773" marB="4577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73" marB="45773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/>
                </a:tc>
              </a:tr>
              <a:tr h="509482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相关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行业主管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73" marB="4577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l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按需统一、限时征求交通运输、公安交管、消防、环卫、气象及供电、供水、燃气、通信等相关部门</a:t>
                      </a:r>
                    </a:p>
                  </a:txBody>
                  <a:tcPr marL="91463" marR="91463" marT="45773" marB="45773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73" marB="4577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562972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人防许可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部门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1463" marR="91463" marT="45570" marB="45570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应建或易地修建防空地下室的民用建筑项目许可</a:t>
                      </a:r>
                      <a:endParaRPr lang="zh-CN" altLang="en-US" sz="800" b="1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463" marR="91463" marT="45570" marB="4557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</a:rPr>
                        <a:t>工作日</a:t>
                      </a:r>
                    </a:p>
                  </a:txBody>
                  <a:tcPr marL="91463" marR="91463" marT="45570" marB="4557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482851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自然资源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建设工程规划许可证核发（不含设计方案审查）</a:t>
                      </a:r>
                      <a:endParaRPr lang="zh-CN" altLang="en-US" sz="800" b="1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3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工作日</a:t>
                      </a: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cxnSp>
        <p:nvCxnSpPr>
          <p:cNvPr id="207" name="直接箭头连接符 206"/>
          <p:cNvCxnSpPr/>
          <p:nvPr/>
        </p:nvCxnSpPr>
        <p:spPr>
          <a:xfrm>
            <a:off x="7050037" y="5491271"/>
            <a:ext cx="0" cy="28938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208" name="表格 207"/>
          <p:cNvGraphicFramePr/>
          <p:nvPr>
            <p:extLst>
              <p:ext uri="{D42A27DB-BD31-4B8C-83A1-F6EECF244321}">
                <p14:modId xmlns:p14="http://schemas.microsoft.com/office/powerpoint/2010/main" val="1913690205"/>
              </p:ext>
            </p:extLst>
          </p:nvPr>
        </p:nvGraphicFramePr>
        <p:xfrm>
          <a:off x="6263531" y="5777954"/>
          <a:ext cx="1254284" cy="6227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7810"/>
                <a:gridCol w="916474"/>
              </a:tblGrid>
              <a:tr h="622786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</a:rPr>
                        <a:t>社会机构</a:t>
                      </a:r>
                      <a:endParaRPr lang="zh-CN" altLang="zh-CN" sz="800" dirty="0">
                        <a:solidFill>
                          <a:schemeClr val="tx1"/>
                        </a:solidFill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建设单位应自行委托测量单位进行建设工程放线</a:t>
                      </a: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cxnSp>
        <p:nvCxnSpPr>
          <p:cNvPr id="209" name="直接箭头连接符 208"/>
          <p:cNvCxnSpPr/>
          <p:nvPr/>
        </p:nvCxnSpPr>
        <p:spPr>
          <a:xfrm>
            <a:off x="7534240" y="6089347"/>
            <a:ext cx="241459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210" name="表格 209"/>
          <p:cNvGraphicFramePr/>
          <p:nvPr>
            <p:extLst>
              <p:ext uri="{D42A27DB-BD31-4B8C-83A1-F6EECF244321}">
                <p14:modId xmlns:p14="http://schemas.microsoft.com/office/powerpoint/2010/main" val="2735471443"/>
              </p:ext>
            </p:extLst>
          </p:nvPr>
        </p:nvGraphicFramePr>
        <p:xfrm>
          <a:off x="7775699" y="5780405"/>
          <a:ext cx="1206500" cy="6375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4500"/>
                <a:gridCol w="762000"/>
              </a:tblGrid>
              <a:tr h="63754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自然资源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委托</a:t>
                      </a:r>
                      <a:r>
                        <a:rPr lang="zh-CN" altLang="en-US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第三方测绘机构</a:t>
                      </a: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进行建设工程验线</a:t>
                      </a: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cxnSp>
        <p:nvCxnSpPr>
          <p:cNvPr id="211" name="直接箭头连接符 210"/>
          <p:cNvCxnSpPr/>
          <p:nvPr/>
        </p:nvCxnSpPr>
        <p:spPr>
          <a:xfrm>
            <a:off x="7560946" y="2418730"/>
            <a:ext cx="3174" cy="1101714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212" name="表格 211"/>
          <p:cNvGraphicFramePr/>
          <p:nvPr>
            <p:extLst>
              <p:ext uri="{D42A27DB-BD31-4B8C-83A1-F6EECF244321}">
                <p14:modId xmlns:p14="http://schemas.microsoft.com/office/powerpoint/2010/main" val="2229204940"/>
              </p:ext>
            </p:extLst>
          </p:nvPr>
        </p:nvGraphicFramePr>
        <p:xfrm>
          <a:off x="6266180" y="1961530"/>
          <a:ext cx="2626041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2234"/>
                <a:gridCol w="2083807"/>
              </a:tblGrid>
              <a:tr h="45720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>
                          <a:solidFill>
                            <a:schemeClr val="tx1"/>
                          </a:solidFill>
                        </a:rPr>
                        <a:t>社会机构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建设工程设计方案技术审查（含建筑规划总平面图、建筑单体设计方案）</a:t>
                      </a:r>
                      <a:endParaRPr lang="zh-CN" altLang="zh-CN" sz="800" b="1" dirty="0" smtClean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sp>
        <p:nvSpPr>
          <p:cNvPr id="216" name="圆角矩形 215"/>
          <p:cNvSpPr/>
          <p:nvPr/>
        </p:nvSpPr>
        <p:spPr>
          <a:xfrm>
            <a:off x="9225406" y="8181902"/>
            <a:ext cx="2948400" cy="209637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特殊建设工程消防设计审查（住建部门）</a:t>
            </a:r>
            <a:endParaRPr lang="zh-CN" altLang="en-US" sz="800" b="1" noProof="1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17" name="圆角矩形 216"/>
          <p:cNvSpPr/>
          <p:nvPr/>
        </p:nvSpPr>
        <p:spPr>
          <a:xfrm>
            <a:off x="9222159" y="8831801"/>
            <a:ext cx="2953068" cy="224841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zh-CN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占用利用公路、公路用地、公路附属设施</a:t>
            </a:r>
            <a:r>
              <a:rPr lang="zh-CN" altLang="zh-CN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的审批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（</a:t>
            </a:r>
            <a:r>
              <a:rPr lang="zh-CN" altLang="zh-CN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交通部</a:t>
            </a:r>
            <a:r>
              <a:rPr lang="zh-CN" altLang="zh-CN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门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）</a:t>
            </a:r>
            <a:endParaRPr lang="zh-CN" altLang="zh-CN" sz="8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graphicFrame>
        <p:nvGraphicFramePr>
          <p:cNvPr id="221" name="表格 220"/>
          <p:cNvGraphicFramePr/>
          <p:nvPr>
            <p:extLst>
              <p:ext uri="{D42A27DB-BD31-4B8C-83A1-F6EECF244321}">
                <p14:modId xmlns:p14="http://schemas.microsoft.com/office/powerpoint/2010/main" val="579863816"/>
              </p:ext>
            </p:extLst>
          </p:nvPr>
        </p:nvGraphicFramePr>
        <p:xfrm>
          <a:off x="9503891" y="4154214"/>
          <a:ext cx="2268943" cy="11196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0652"/>
                <a:gridCol w="956651"/>
                <a:gridCol w="721640"/>
              </a:tblGrid>
              <a:tr h="1119684"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住建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部门</a:t>
                      </a: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建设工程施工许可证核发（含质量监督手续）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2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个工作日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218" name="圆角矩形 217"/>
          <p:cNvSpPr/>
          <p:nvPr/>
        </p:nvSpPr>
        <p:spPr>
          <a:xfrm>
            <a:off x="9215859" y="7295901"/>
            <a:ext cx="2953068" cy="21024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污水排入排水管网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许可证（</a:t>
            </a:r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排水主管</a:t>
            </a:r>
            <a:r>
              <a:rPr lang="zh-CN" altLang="zh-CN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  <a:endParaRPr lang="zh-CN" altLang="zh-CN" sz="8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219" name="圆角矩形 218"/>
          <p:cNvSpPr/>
          <p:nvPr/>
        </p:nvSpPr>
        <p:spPr>
          <a:xfrm>
            <a:off x="9220527" y="6980744"/>
            <a:ext cx="2944486" cy="224212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 fontAlgn="ctr"/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城市建筑垃圾处置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核准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（</a:t>
            </a:r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住建</a:t>
            </a:r>
            <a:r>
              <a:rPr lang="en-US" altLang="zh-CN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/</a:t>
            </a:r>
            <a:r>
              <a:rPr lang="zh-CN" altLang="zh-CN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城管</a:t>
            </a:r>
            <a:r>
              <a:rPr lang="zh-CN" altLang="zh-CN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）</a:t>
            </a:r>
            <a:endParaRPr lang="zh-CN" altLang="zh-CN" sz="8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225" name="文本框 83"/>
          <p:cNvSpPr txBox="1"/>
          <p:nvPr/>
        </p:nvSpPr>
        <p:spPr>
          <a:xfrm>
            <a:off x="3599235" y="6714058"/>
            <a:ext cx="1666875" cy="21399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第一阶段可并联或并行办理事项</a:t>
            </a:r>
          </a:p>
        </p:txBody>
      </p:sp>
      <p:sp>
        <p:nvSpPr>
          <p:cNvPr id="226" name="圆角矩形 225"/>
          <p:cNvSpPr/>
          <p:nvPr/>
        </p:nvSpPr>
        <p:spPr>
          <a:xfrm>
            <a:off x="2660255" y="7866186"/>
            <a:ext cx="1819024" cy="30696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7" name="文本框 85"/>
          <p:cNvSpPr txBox="1"/>
          <p:nvPr/>
        </p:nvSpPr>
        <p:spPr>
          <a:xfrm>
            <a:off x="2591123" y="7866186"/>
            <a:ext cx="1949325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国家风景名胜区内重大建设工程项目选址方案核准（风景名胜管理部门）</a:t>
            </a:r>
          </a:p>
        </p:txBody>
      </p:sp>
      <p:sp>
        <p:nvSpPr>
          <p:cNvPr id="228" name="圆角矩形 227"/>
          <p:cNvSpPr/>
          <p:nvPr/>
        </p:nvSpPr>
        <p:spPr>
          <a:xfrm>
            <a:off x="2632636" y="8222765"/>
            <a:ext cx="3392628" cy="29149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29" name="文本框 85"/>
          <p:cNvSpPr txBox="1"/>
          <p:nvPr/>
        </p:nvSpPr>
        <p:spPr>
          <a:xfrm>
            <a:off x="2689536" y="8226226"/>
            <a:ext cx="3308302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申请在地方级自然保护区修筑设施审批、建设工程永久占用林地审核、建设工程临时占用林地审批（林业部门）</a:t>
            </a:r>
          </a:p>
        </p:txBody>
      </p:sp>
      <p:grpSp>
        <p:nvGrpSpPr>
          <p:cNvPr id="230" name="组合 127"/>
          <p:cNvGrpSpPr/>
          <p:nvPr/>
        </p:nvGrpSpPr>
        <p:grpSpPr>
          <a:xfrm>
            <a:off x="2656773" y="6930082"/>
            <a:ext cx="1687195" cy="226953"/>
            <a:chOff x="306" y="12636"/>
            <a:chExt cx="1242" cy="237"/>
          </a:xfrm>
        </p:grpSpPr>
        <p:sp>
          <p:nvSpPr>
            <p:cNvPr id="231" name="圆角矩形 230"/>
            <p:cNvSpPr/>
            <p:nvPr/>
          </p:nvSpPr>
          <p:spPr>
            <a:xfrm>
              <a:off x="306" y="12636"/>
              <a:ext cx="1242" cy="23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800" b="1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2" name="文本框 129"/>
            <p:cNvSpPr txBox="1"/>
            <p:nvPr/>
          </p:nvSpPr>
          <p:spPr>
            <a:xfrm>
              <a:off x="348" y="12636"/>
              <a:ext cx="1197" cy="225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noProof="1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项目建议书审批（</a:t>
              </a:r>
              <a:r>
                <a:rPr lang="zh-CN" altLang="en-US" sz="800" b="1" noProof="1">
                  <a:latin typeface="微软雅黑" panose="020B0503020204020204" pitchFamily="34" charset="-122"/>
                  <a:ea typeface="微软雅黑" panose="020B0503020204020204" pitchFamily="34" charset="-122"/>
                </a:rPr>
                <a:t>发改部门）</a:t>
              </a:r>
            </a:p>
          </p:txBody>
        </p:sp>
      </p:grpSp>
      <p:grpSp>
        <p:nvGrpSpPr>
          <p:cNvPr id="233" name="组合 127"/>
          <p:cNvGrpSpPr/>
          <p:nvPr/>
        </p:nvGrpSpPr>
        <p:grpSpPr>
          <a:xfrm>
            <a:off x="4535602" y="7860272"/>
            <a:ext cx="1520134" cy="312504"/>
            <a:chOff x="177" y="12727"/>
            <a:chExt cx="1431" cy="290"/>
          </a:xfrm>
        </p:grpSpPr>
        <p:sp>
          <p:nvSpPr>
            <p:cNvPr id="234" name="圆角矩形 233"/>
            <p:cNvSpPr/>
            <p:nvPr/>
          </p:nvSpPr>
          <p:spPr>
            <a:xfrm>
              <a:off x="177" y="12727"/>
              <a:ext cx="1389" cy="290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800" b="1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5" name="文本框 129"/>
            <p:cNvSpPr txBox="1"/>
            <p:nvPr/>
          </p:nvSpPr>
          <p:spPr>
            <a:xfrm>
              <a:off x="182" y="12792"/>
              <a:ext cx="1426" cy="200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noProof="1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节能</a:t>
              </a:r>
              <a:r>
                <a:rPr lang="zh-CN" altLang="en-US" sz="800" b="1" noProof="1">
                  <a:latin typeface="微软雅黑" panose="020B0503020204020204" pitchFamily="34" charset="-122"/>
                  <a:ea typeface="微软雅黑" panose="020B0503020204020204" pitchFamily="34" charset="-122"/>
                </a:rPr>
                <a:t>评估（发改部门）</a:t>
              </a:r>
            </a:p>
          </p:txBody>
        </p:sp>
      </p:grpSp>
      <p:grpSp>
        <p:nvGrpSpPr>
          <p:cNvPr id="236" name="组合 127"/>
          <p:cNvGrpSpPr/>
          <p:nvPr/>
        </p:nvGrpSpPr>
        <p:grpSpPr>
          <a:xfrm>
            <a:off x="4463331" y="6930141"/>
            <a:ext cx="1556998" cy="231539"/>
            <a:chOff x="299" y="12622"/>
            <a:chExt cx="1318" cy="214"/>
          </a:xfrm>
        </p:grpSpPr>
        <p:sp>
          <p:nvSpPr>
            <p:cNvPr id="237" name="圆角矩形 236"/>
            <p:cNvSpPr/>
            <p:nvPr/>
          </p:nvSpPr>
          <p:spPr>
            <a:xfrm>
              <a:off x="299" y="12622"/>
              <a:ext cx="1318" cy="203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800" b="1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8" name="文本框 129"/>
            <p:cNvSpPr txBox="1"/>
            <p:nvPr/>
          </p:nvSpPr>
          <p:spPr>
            <a:xfrm>
              <a:off x="338" y="12637"/>
              <a:ext cx="1260" cy="199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noProof="1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可行性研究报告（</a:t>
              </a:r>
              <a:r>
                <a:rPr lang="zh-CN" altLang="en-US" sz="800" b="1" noProof="1">
                  <a:latin typeface="微软雅黑" panose="020B0503020204020204" pitchFamily="34" charset="-122"/>
                  <a:ea typeface="微软雅黑" panose="020B0503020204020204" pitchFamily="34" charset="-122"/>
                </a:rPr>
                <a:t>发改部门）</a:t>
              </a:r>
            </a:p>
          </p:txBody>
        </p:sp>
      </p:grpSp>
      <p:sp>
        <p:nvSpPr>
          <p:cNvPr id="239" name="圆角矩形 238"/>
          <p:cNvSpPr/>
          <p:nvPr/>
        </p:nvSpPr>
        <p:spPr>
          <a:xfrm>
            <a:off x="4460731" y="7188029"/>
            <a:ext cx="1550390" cy="362666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240" name="组合 127"/>
          <p:cNvGrpSpPr/>
          <p:nvPr/>
        </p:nvGrpSpPr>
        <p:grpSpPr>
          <a:xfrm>
            <a:off x="2591123" y="7196547"/>
            <a:ext cx="1880655" cy="342808"/>
            <a:chOff x="254" y="12611"/>
            <a:chExt cx="1377" cy="375"/>
          </a:xfrm>
        </p:grpSpPr>
        <p:sp>
          <p:nvSpPr>
            <p:cNvPr id="241" name="圆角矩形 240"/>
            <p:cNvSpPr/>
            <p:nvPr/>
          </p:nvSpPr>
          <p:spPr>
            <a:xfrm>
              <a:off x="299" y="12615"/>
              <a:ext cx="1244" cy="371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b="1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42" name="文本框 129"/>
            <p:cNvSpPr txBox="1"/>
            <p:nvPr/>
          </p:nvSpPr>
          <p:spPr>
            <a:xfrm>
              <a:off x="254" y="12611"/>
              <a:ext cx="1377" cy="370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建设项目用地预审与选址意见书</a:t>
              </a:r>
            </a:p>
            <a:p>
              <a:r>
                <a:rPr lang="zh-CN" altLang="en-US" sz="800" b="1" noProof="1">
                  <a:latin typeface="微软雅黑" panose="020B0503020204020204" pitchFamily="34" charset="-122"/>
                  <a:ea typeface="微软雅黑" panose="020B0503020204020204" pitchFamily="34" charset="-122"/>
                </a:rPr>
                <a:t>（自然资源部门）</a:t>
              </a:r>
            </a:p>
          </p:txBody>
        </p:sp>
      </p:grpSp>
      <p:sp>
        <p:nvSpPr>
          <p:cNvPr id="243" name="圆角矩形 242"/>
          <p:cNvSpPr/>
          <p:nvPr/>
        </p:nvSpPr>
        <p:spPr>
          <a:xfrm>
            <a:off x="2656773" y="7578154"/>
            <a:ext cx="3341065" cy="261419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44" name="文本框 129"/>
          <p:cNvSpPr txBox="1"/>
          <p:nvPr/>
        </p:nvSpPr>
        <p:spPr>
          <a:xfrm>
            <a:off x="4429371" y="7182966"/>
            <a:ext cx="1513164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涉及国家安全事项的建设项目管控要求（国安部门</a:t>
            </a:r>
            <a:r>
              <a:rPr lang="zh-CN" altLang="en-US" sz="800" b="1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  <a:endParaRPr lang="zh-CN" altLang="en-US" sz="800" b="1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45" name="文本框 129"/>
          <p:cNvSpPr txBox="1"/>
          <p:nvPr/>
        </p:nvSpPr>
        <p:spPr>
          <a:xfrm>
            <a:off x="2591122" y="7527632"/>
            <a:ext cx="3464614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需要履行项目核准手续的依法必须招标的勘察、设计、监理等与工程有关的服务招标范围、招标方式和招标组织形式的提前单独核准</a:t>
            </a:r>
            <a:r>
              <a:rPr lang="zh-CN" altLang="en-US" sz="800" b="1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（发改</a:t>
            </a:r>
            <a:r>
              <a:rPr lang="zh-CN" altLang="en-US" sz="800" b="1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部门</a:t>
            </a:r>
            <a:r>
              <a:rPr lang="zh-CN" altLang="en-US" sz="800" b="1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246" name="矩形 245"/>
          <p:cNvSpPr/>
          <p:nvPr/>
        </p:nvSpPr>
        <p:spPr>
          <a:xfrm>
            <a:off x="2589864" y="6714058"/>
            <a:ext cx="3507550" cy="185072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b="1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47" name="圆角矩形 246"/>
          <p:cNvSpPr/>
          <p:nvPr/>
        </p:nvSpPr>
        <p:spPr>
          <a:xfrm>
            <a:off x="6407140" y="7072387"/>
            <a:ext cx="2428885" cy="196957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建设项目环境影响评价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审批（生态环境部门）</a:t>
            </a:r>
            <a:endParaRPr lang="zh-CN" altLang="zh-CN" sz="8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矩形 48"/>
          <p:cNvSpPr/>
          <p:nvPr/>
        </p:nvSpPr>
        <p:spPr>
          <a:xfrm>
            <a:off x="2487578" y="908715"/>
            <a:ext cx="3676368" cy="42735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z="1400" strike="noStrike" noProof="1"/>
          </a:p>
        </p:txBody>
      </p:sp>
      <p:sp>
        <p:nvSpPr>
          <p:cNvPr id="2050" name="文本框 1"/>
          <p:cNvSpPr txBox="1"/>
          <p:nvPr/>
        </p:nvSpPr>
        <p:spPr>
          <a:xfrm>
            <a:off x="5162550" y="233338"/>
            <a:ext cx="4320540" cy="368300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r>
              <a:rPr lang="zh-CN" altLang="en-US" b="1" dirty="0">
                <a:latin typeface="Arial" panose="020B0604020202020204" pitchFamily="34" charset="0"/>
                <a:ea typeface="宋体" panose="02010600030101010101" pitchFamily="2" charset="-122"/>
              </a:rPr>
              <a:t>梅州市政府投资工程建设项目审批流程图</a:t>
            </a:r>
          </a:p>
        </p:txBody>
      </p:sp>
      <p:sp>
        <p:nvSpPr>
          <p:cNvPr id="2051" name="文本框 2"/>
          <p:cNvSpPr txBox="1"/>
          <p:nvPr/>
        </p:nvSpPr>
        <p:spPr>
          <a:xfrm>
            <a:off x="5130783" y="521370"/>
            <a:ext cx="4481830" cy="306705"/>
          </a:xfrm>
          <a:prstGeom prst="rect">
            <a:avLst/>
          </a:prstGeom>
          <a:noFill/>
          <a:ln w="9525">
            <a:noFill/>
          </a:ln>
        </p:spPr>
        <p:txBody>
          <a:bodyPr wrap="none" anchor="t">
            <a:spAutoFit/>
          </a:bodyPr>
          <a:lstStyle/>
          <a:p>
            <a:r>
              <a:rPr lang="zh-CN" altLang="en-US" sz="1400" b="1" dirty="0" smtClean="0">
                <a:latin typeface="Arial" panose="020B0604020202020204" pitchFamily="34" charset="0"/>
                <a:ea typeface="宋体" panose="02010600030101010101" pitchFamily="2" charset="-122"/>
              </a:rPr>
              <a:t>（</a:t>
            </a:r>
            <a:r>
              <a:rPr lang="zh-CN" altLang="en-US" sz="1400" b="1" dirty="0">
                <a:latin typeface="宋体" panose="02010600030101010101" pitchFamily="2" charset="-122"/>
              </a:rPr>
              <a:t>适用于线性工程类审批时间控制</a:t>
            </a:r>
            <a:r>
              <a:rPr lang="zh-CN" altLang="en-US" sz="1400" b="1" dirty="0" smtClean="0">
                <a:latin typeface="宋体" panose="02010600030101010101" pitchFamily="2" charset="-122"/>
              </a:rPr>
              <a:t>在</a:t>
            </a:r>
            <a:r>
              <a:rPr lang="en-US" altLang="zh-CN" sz="1400" b="1" dirty="0" smtClean="0">
                <a:latin typeface="宋体" panose="02010600030101010101" pitchFamily="2" charset="-122"/>
              </a:rPr>
              <a:t>17</a:t>
            </a:r>
            <a:r>
              <a:rPr lang="zh-CN" altLang="en-US" sz="1400" b="1" dirty="0" smtClean="0">
                <a:latin typeface="宋体" panose="02010600030101010101" pitchFamily="2" charset="-122"/>
              </a:rPr>
              <a:t>个</a:t>
            </a:r>
            <a:r>
              <a:rPr lang="zh-CN" altLang="en-US" sz="1400" b="1" dirty="0">
                <a:latin typeface="宋体" panose="02010600030101010101" pitchFamily="2" charset="-122"/>
              </a:rPr>
              <a:t>工作日以内）</a:t>
            </a:r>
          </a:p>
        </p:txBody>
      </p:sp>
      <p:sp>
        <p:nvSpPr>
          <p:cNvPr id="6" name="矩形 5"/>
          <p:cNvSpPr/>
          <p:nvPr/>
        </p:nvSpPr>
        <p:spPr>
          <a:xfrm>
            <a:off x="488950" y="905540"/>
            <a:ext cx="1998627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2">
              <a:shade val="50000"/>
            </a:schemeClr>
          </a:lnRef>
          <a:fillRef idx="1">
            <a:schemeClr val="accent2"/>
          </a:fillRef>
          <a:effectRef idx="0">
            <a:schemeClr val="accent2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trike="noStrike" noProof="1"/>
              <a:t>前期工作</a:t>
            </a:r>
          </a:p>
        </p:txBody>
      </p:sp>
      <p:sp>
        <p:nvSpPr>
          <p:cNvPr id="20" name="矩形 19"/>
          <p:cNvSpPr/>
          <p:nvPr/>
        </p:nvSpPr>
        <p:spPr>
          <a:xfrm>
            <a:off x="6164580" y="905540"/>
            <a:ext cx="2907263" cy="427355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21" name="矩形 20"/>
          <p:cNvSpPr/>
          <p:nvPr/>
        </p:nvSpPr>
        <p:spPr>
          <a:xfrm>
            <a:off x="9071844" y="905223"/>
            <a:ext cx="3240360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22" name="矩形 21"/>
          <p:cNvSpPr/>
          <p:nvPr/>
        </p:nvSpPr>
        <p:spPr>
          <a:xfrm>
            <a:off x="12312203" y="905223"/>
            <a:ext cx="2492823" cy="4318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/>
          </a:p>
        </p:txBody>
      </p:sp>
      <p:sp>
        <p:nvSpPr>
          <p:cNvPr id="24" name="矩形 23"/>
          <p:cNvSpPr/>
          <p:nvPr/>
        </p:nvSpPr>
        <p:spPr>
          <a:xfrm>
            <a:off x="488950" y="1324322"/>
            <a:ext cx="431800" cy="2725439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技术审查或第三方行为</a:t>
            </a:r>
          </a:p>
        </p:txBody>
      </p:sp>
      <p:sp>
        <p:nvSpPr>
          <p:cNvPr id="25" name="矩形 24"/>
          <p:cNvSpPr/>
          <p:nvPr/>
        </p:nvSpPr>
        <p:spPr>
          <a:xfrm>
            <a:off x="488950" y="4049761"/>
            <a:ext cx="431800" cy="2756804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行政审批主线</a:t>
            </a:r>
            <a:endParaRPr lang="zh-CN" altLang="en-US" sz="1400" strike="noStrike" noProof="1"/>
          </a:p>
        </p:txBody>
      </p:sp>
      <p:sp>
        <p:nvSpPr>
          <p:cNvPr id="26" name="矩形 25"/>
          <p:cNvSpPr/>
          <p:nvPr/>
        </p:nvSpPr>
        <p:spPr>
          <a:xfrm>
            <a:off x="488950" y="6805930"/>
            <a:ext cx="431800" cy="327660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1400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行政审批辅线</a:t>
            </a:r>
          </a:p>
        </p:txBody>
      </p:sp>
      <p:cxnSp>
        <p:nvCxnSpPr>
          <p:cNvPr id="27" name="直接连接符 26"/>
          <p:cNvCxnSpPr/>
          <p:nvPr/>
        </p:nvCxnSpPr>
        <p:spPr>
          <a:xfrm flipH="1">
            <a:off x="2487577" y="1336201"/>
            <a:ext cx="3175" cy="8659813"/>
          </a:xfrm>
          <a:prstGeom prst="line">
            <a:avLst/>
          </a:prstGeom>
          <a:ln w="38100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" name="直接箭头连接符 28"/>
          <p:cNvCxnSpPr/>
          <p:nvPr/>
        </p:nvCxnSpPr>
        <p:spPr>
          <a:xfrm>
            <a:off x="6163945" y="1332865"/>
            <a:ext cx="0" cy="712851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直接箭头连接符 29"/>
          <p:cNvCxnSpPr/>
          <p:nvPr/>
        </p:nvCxnSpPr>
        <p:spPr>
          <a:xfrm>
            <a:off x="12312203" y="1360835"/>
            <a:ext cx="0" cy="8648700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2" name="直接连接符 31"/>
          <p:cNvCxnSpPr/>
          <p:nvPr/>
        </p:nvCxnSpPr>
        <p:spPr>
          <a:xfrm flipH="1">
            <a:off x="14801850" y="1360835"/>
            <a:ext cx="3175" cy="8658225"/>
          </a:xfrm>
          <a:prstGeom prst="line">
            <a:avLst/>
          </a:prstGeom>
          <a:ln w="38100">
            <a:prstDash val="solid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" name="直接连接符 32"/>
          <p:cNvCxnSpPr/>
          <p:nvPr/>
        </p:nvCxnSpPr>
        <p:spPr>
          <a:xfrm>
            <a:off x="2487577" y="10009535"/>
            <a:ext cx="12317449" cy="9526"/>
          </a:xfrm>
          <a:prstGeom prst="line">
            <a:avLst/>
          </a:prstGeom>
          <a:ln w="38100"/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5" name="直接箭头连接符 34"/>
          <p:cNvCxnSpPr/>
          <p:nvPr/>
        </p:nvCxnSpPr>
        <p:spPr>
          <a:xfrm>
            <a:off x="2487577" y="6570042"/>
            <a:ext cx="12257491" cy="0"/>
          </a:xfrm>
          <a:prstGeom prst="straightConnector1">
            <a:avLst/>
          </a:prstGeom>
          <a:ln w="38100"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39" name="文本框 43"/>
          <p:cNvSpPr txBox="1"/>
          <p:nvPr/>
        </p:nvSpPr>
        <p:spPr>
          <a:xfrm>
            <a:off x="3514725" y="1095723"/>
            <a:ext cx="1998663" cy="22987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自然资源</a:t>
            </a:r>
            <a:r>
              <a:rPr lang="zh-CN" altLang="en-US" sz="900" dirty="0"/>
              <a:t>部门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牵头，</a:t>
            </a:r>
            <a:r>
              <a:rPr lang="en-US" altLang="zh-CN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8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个</a:t>
            </a:r>
            <a:r>
              <a:rPr lang="zh-CN" altLang="en-US" sz="900" dirty="0">
                <a:latin typeface="Arial" panose="020B0604020202020204" pitchFamily="34" charset="0"/>
                <a:ea typeface="宋体" panose="02010600030101010101" pitchFamily="2" charset="-122"/>
              </a:rPr>
              <a:t>工作日</a:t>
            </a:r>
          </a:p>
        </p:txBody>
      </p:sp>
      <p:cxnSp>
        <p:nvCxnSpPr>
          <p:cNvPr id="50" name="直接箭头连接符 49"/>
          <p:cNvCxnSpPr/>
          <p:nvPr/>
        </p:nvCxnSpPr>
        <p:spPr>
          <a:xfrm>
            <a:off x="9071843" y="1324322"/>
            <a:ext cx="0" cy="7899168"/>
          </a:xfrm>
          <a:prstGeom prst="straightConnector1">
            <a:avLst/>
          </a:prstGeom>
          <a:ln w="38100" cmpd="sng">
            <a:solidFill>
              <a:schemeClr val="accent1">
                <a:shade val="50000"/>
              </a:schemeClr>
            </a:solidFill>
            <a:prstDash val="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41" name="文本框 50"/>
          <p:cNvSpPr txBox="1"/>
          <p:nvPr/>
        </p:nvSpPr>
        <p:spPr>
          <a:xfrm>
            <a:off x="3454400" y="881410"/>
            <a:ext cx="2162175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</a:rPr>
              <a:t>立项用地规划许可阶段</a:t>
            </a:r>
          </a:p>
        </p:txBody>
      </p:sp>
      <p:sp>
        <p:nvSpPr>
          <p:cNvPr id="2142" name="文本框 51"/>
          <p:cNvSpPr txBox="1"/>
          <p:nvPr/>
        </p:nvSpPr>
        <p:spPr>
          <a:xfrm>
            <a:off x="6667500" y="1106835"/>
            <a:ext cx="1998663" cy="22987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自然资源</a:t>
            </a:r>
            <a:r>
              <a:rPr lang="zh-CN" altLang="en-US" sz="900" dirty="0"/>
              <a:t>部门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牵头，</a:t>
            </a:r>
            <a:r>
              <a:rPr lang="en-US" altLang="zh-CN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3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个</a:t>
            </a:r>
            <a:r>
              <a:rPr lang="zh-CN" altLang="en-US" sz="900" dirty="0">
                <a:latin typeface="Arial" panose="020B0604020202020204" pitchFamily="34" charset="0"/>
                <a:ea typeface="宋体" panose="02010600030101010101" pitchFamily="2" charset="-122"/>
              </a:rPr>
              <a:t>工作日</a:t>
            </a:r>
          </a:p>
        </p:txBody>
      </p:sp>
      <p:sp>
        <p:nvSpPr>
          <p:cNvPr id="2143" name="文本框 52"/>
          <p:cNvSpPr txBox="1"/>
          <p:nvPr/>
        </p:nvSpPr>
        <p:spPr>
          <a:xfrm>
            <a:off x="6691630" y="881410"/>
            <a:ext cx="2162175" cy="30670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 dirty="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工程建设许可阶段</a:t>
            </a:r>
          </a:p>
        </p:txBody>
      </p:sp>
      <p:sp>
        <p:nvSpPr>
          <p:cNvPr id="2144" name="文本框 53"/>
          <p:cNvSpPr txBox="1"/>
          <p:nvPr/>
        </p:nvSpPr>
        <p:spPr>
          <a:xfrm>
            <a:off x="9875838" y="1106835"/>
            <a:ext cx="1998662" cy="2301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住建部门牵头，</a:t>
            </a:r>
            <a:r>
              <a:rPr lang="en-US" altLang="zh-CN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2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个</a:t>
            </a:r>
            <a:r>
              <a:rPr lang="zh-CN" altLang="en-US" sz="900" dirty="0">
                <a:latin typeface="Arial" panose="020B0604020202020204" pitchFamily="34" charset="0"/>
                <a:ea typeface="宋体" panose="02010600030101010101" pitchFamily="2" charset="-122"/>
              </a:rPr>
              <a:t>工作日</a:t>
            </a:r>
          </a:p>
        </p:txBody>
      </p:sp>
      <p:sp>
        <p:nvSpPr>
          <p:cNvPr id="2145" name="文本框 54"/>
          <p:cNvSpPr txBox="1"/>
          <p:nvPr/>
        </p:nvSpPr>
        <p:spPr>
          <a:xfrm>
            <a:off x="10004425" y="881410"/>
            <a:ext cx="2160588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施工许可阶段</a:t>
            </a:r>
          </a:p>
        </p:txBody>
      </p:sp>
      <p:sp>
        <p:nvSpPr>
          <p:cNvPr id="2146" name="文本框 57"/>
          <p:cNvSpPr txBox="1"/>
          <p:nvPr/>
        </p:nvSpPr>
        <p:spPr>
          <a:xfrm>
            <a:off x="12582525" y="1130648"/>
            <a:ext cx="1998663" cy="22987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住建部门牵头，</a:t>
            </a:r>
            <a:r>
              <a:rPr lang="en-US" altLang="zh-CN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4</a:t>
            </a:r>
            <a:r>
              <a:rPr lang="zh-CN" altLang="en-US" sz="900" dirty="0" smtClean="0">
                <a:latin typeface="Arial" panose="020B0604020202020204" pitchFamily="34" charset="0"/>
                <a:ea typeface="宋体" panose="02010600030101010101" pitchFamily="2" charset="-122"/>
              </a:rPr>
              <a:t>个</a:t>
            </a:r>
            <a:r>
              <a:rPr lang="zh-CN" altLang="en-US" sz="900" dirty="0">
                <a:latin typeface="Arial" panose="020B0604020202020204" pitchFamily="34" charset="0"/>
                <a:ea typeface="宋体" panose="02010600030101010101" pitchFamily="2" charset="-122"/>
              </a:rPr>
              <a:t>工作日</a:t>
            </a:r>
          </a:p>
        </p:txBody>
      </p:sp>
      <p:sp>
        <p:nvSpPr>
          <p:cNvPr id="2147" name="文本框 58"/>
          <p:cNvSpPr txBox="1"/>
          <p:nvPr/>
        </p:nvSpPr>
        <p:spPr>
          <a:xfrm>
            <a:off x="12731750" y="881410"/>
            <a:ext cx="2160588" cy="306388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1400">
                <a:latin typeface="微软雅黑" panose="020B0503020204020204" pitchFamily="34" charset="-122"/>
                <a:ea typeface="微软雅黑" panose="020B0503020204020204" pitchFamily="34" charset="-122"/>
                <a:sym typeface="宋体" panose="02010600030101010101" pitchFamily="2" charset="-122"/>
              </a:rPr>
              <a:t>竣工验收阶段</a:t>
            </a:r>
          </a:p>
        </p:txBody>
      </p:sp>
      <p:sp>
        <p:nvSpPr>
          <p:cNvPr id="82" name="矩形 81"/>
          <p:cNvSpPr/>
          <p:nvPr/>
        </p:nvSpPr>
        <p:spPr>
          <a:xfrm>
            <a:off x="2589864" y="9223491"/>
            <a:ext cx="9679923" cy="714608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2296" name="组合 118"/>
          <p:cNvGrpSpPr/>
          <p:nvPr/>
        </p:nvGrpSpPr>
        <p:grpSpPr>
          <a:xfrm>
            <a:off x="3273395" y="9392591"/>
            <a:ext cx="2444743" cy="215250"/>
            <a:chOff x="10029" y="12596"/>
            <a:chExt cx="3922" cy="341"/>
          </a:xfrm>
        </p:grpSpPr>
        <p:sp>
          <p:nvSpPr>
            <p:cNvPr id="120" name="圆角矩形 119"/>
            <p:cNvSpPr/>
            <p:nvPr/>
          </p:nvSpPr>
          <p:spPr>
            <a:xfrm>
              <a:off x="10095" y="12606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298" name="文本框 120"/>
            <p:cNvSpPr txBox="1"/>
            <p:nvPr/>
          </p:nvSpPr>
          <p:spPr>
            <a:xfrm>
              <a:off x="10029" y="12596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建设项目压覆重要矿产资源审批（自然资源部门</a:t>
              </a:r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）</a:t>
              </a:r>
            </a:p>
          </p:txBody>
        </p:sp>
      </p:grpSp>
      <p:sp>
        <p:nvSpPr>
          <p:cNvPr id="123" name="圆角矩形 122"/>
          <p:cNvSpPr/>
          <p:nvPr/>
        </p:nvSpPr>
        <p:spPr>
          <a:xfrm>
            <a:off x="5836561" y="9668039"/>
            <a:ext cx="1302618" cy="20010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01" name="文本框 123"/>
          <p:cNvSpPr txBox="1"/>
          <p:nvPr/>
        </p:nvSpPr>
        <p:spPr>
          <a:xfrm>
            <a:off x="5836561" y="9676057"/>
            <a:ext cx="1349378" cy="215250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取水许可审批（水务部门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grpSp>
        <p:nvGrpSpPr>
          <p:cNvPr id="2302" name="组合 127"/>
          <p:cNvGrpSpPr/>
          <p:nvPr/>
        </p:nvGrpSpPr>
        <p:grpSpPr>
          <a:xfrm>
            <a:off x="3303526" y="9654704"/>
            <a:ext cx="2220172" cy="235449"/>
            <a:chOff x="406" y="12627"/>
            <a:chExt cx="4302" cy="373"/>
          </a:xfrm>
        </p:grpSpPr>
        <p:sp>
          <p:nvSpPr>
            <p:cNvPr id="129" name="圆角矩形 128"/>
            <p:cNvSpPr/>
            <p:nvPr/>
          </p:nvSpPr>
          <p:spPr>
            <a:xfrm>
              <a:off x="406" y="12627"/>
              <a:ext cx="4153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04" name="文本框 129"/>
            <p:cNvSpPr txBox="1"/>
            <p:nvPr/>
          </p:nvSpPr>
          <p:spPr>
            <a:xfrm>
              <a:off x="431" y="12654"/>
              <a:ext cx="4277" cy="346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生产建设项目水土保持方案审批（水务部门）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2" name="矩形 1"/>
          <p:cNvSpPr/>
          <p:nvPr/>
        </p:nvSpPr>
        <p:spPr>
          <a:xfrm>
            <a:off x="2589864" y="6714058"/>
            <a:ext cx="3507550" cy="185072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4" name="文本框 83"/>
          <p:cNvSpPr txBox="1"/>
          <p:nvPr/>
        </p:nvSpPr>
        <p:spPr>
          <a:xfrm>
            <a:off x="3599235" y="6714058"/>
            <a:ext cx="1666875" cy="21399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第一阶段可并联或并行办理事项</a:t>
            </a:r>
          </a:p>
        </p:txBody>
      </p:sp>
      <p:sp>
        <p:nvSpPr>
          <p:cNvPr id="11" name="矩形 10"/>
          <p:cNvSpPr/>
          <p:nvPr/>
        </p:nvSpPr>
        <p:spPr>
          <a:xfrm>
            <a:off x="2591123" y="8606820"/>
            <a:ext cx="6350313" cy="59052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2" name="文本框 83"/>
          <p:cNvSpPr txBox="1"/>
          <p:nvPr/>
        </p:nvSpPr>
        <p:spPr>
          <a:xfrm>
            <a:off x="5130800" y="8606820"/>
            <a:ext cx="2476500" cy="21399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第一、二阶段可并联或并行办理事项</a:t>
            </a:r>
          </a:p>
        </p:txBody>
      </p:sp>
      <p:sp>
        <p:nvSpPr>
          <p:cNvPr id="19" name="圆角矩形 18"/>
          <p:cNvSpPr/>
          <p:nvPr/>
        </p:nvSpPr>
        <p:spPr>
          <a:xfrm>
            <a:off x="1345565" y="1703236"/>
            <a:ext cx="796290" cy="347345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联合评审</a:t>
            </a:r>
          </a:p>
        </p:txBody>
      </p:sp>
      <p:grpSp>
        <p:nvGrpSpPr>
          <p:cNvPr id="5" name="组合 4"/>
          <p:cNvGrpSpPr/>
          <p:nvPr/>
        </p:nvGrpSpPr>
        <p:grpSpPr>
          <a:xfrm>
            <a:off x="956660" y="2455613"/>
            <a:ext cx="1438672" cy="1266728"/>
            <a:chOff x="1535" y="4002"/>
            <a:chExt cx="2314" cy="1500"/>
          </a:xfrm>
        </p:grpSpPr>
        <p:sp>
          <p:nvSpPr>
            <p:cNvPr id="18" name="圆角矩形 17"/>
            <p:cNvSpPr/>
            <p:nvPr/>
          </p:nvSpPr>
          <p:spPr>
            <a:xfrm>
              <a:off x="1535" y="4002"/>
              <a:ext cx="2314" cy="1500"/>
            </a:xfrm>
            <a:prstGeom prst="roundRect">
              <a:avLst/>
            </a:prstGeom>
            <a:solidFill>
              <a:schemeClr val="bg1"/>
            </a:solidFill>
            <a:ln>
              <a:solidFill>
                <a:schemeClr val="tx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" name="文本框 85"/>
            <p:cNvSpPr txBox="1"/>
            <p:nvPr/>
          </p:nvSpPr>
          <p:spPr>
            <a:xfrm>
              <a:off x="1535" y="4031"/>
              <a:ext cx="2314" cy="142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区域评估：</a:t>
              </a:r>
              <a:endParaRPr lang="zh-CN" altLang="en-US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压</a:t>
              </a:r>
              <a:r>
                <a:rPr lang="zh-CN" altLang="en-US" sz="900" b="1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覆</a:t>
              </a:r>
              <a:r>
                <a:rPr lang="zh-CN" altLang="en-US" sz="900" b="1" smtClean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重要矿产资源</a:t>
              </a:r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、环境影响、节能评价、地质灾害危险性、地震安全性、气候可行性、洪水影响、水资源论证、水土保持、文物考古调查勘测、雷电灾害等。</a:t>
              </a:r>
              <a:endParaRPr lang="zh-CN" altLang="en-US" sz="900" b="1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</p:grpSp>
      <p:grpSp>
        <p:nvGrpSpPr>
          <p:cNvPr id="7" name="组合 6"/>
          <p:cNvGrpSpPr/>
          <p:nvPr/>
        </p:nvGrpSpPr>
        <p:grpSpPr>
          <a:xfrm>
            <a:off x="987379" y="7052192"/>
            <a:ext cx="1407953" cy="729239"/>
            <a:chOff x="1774" y="10020"/>
            <a:chExt cx="1699" cy="1403"/>
          </a:xfrm>
          <a:noFill/>
        </p:grpSpPr>
        <p:sp>
          <p:nvSpPr>
            <p:cNvPr id="52" name="圆角矩形 51"/>
            <p:cNvSpPr/>
            <p:nvPr/>
          </p:nvSpPr>
          <p:spPr>
            <a:xfrm>
              <a:off x="1774" y="10020"/>
              <a:ext cx="1699" cy="1403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en-US" altLang="zh-CN" sz="900" b="1" strike="noStrike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54" name="文本框 85"/>
            <p:cNvSpPr txBox="1"/>
            <p:nvPr/>
          </p:nvSpPr>
          <p:spPr>
            <a:xfrm>
              <a:off x="1774" y="10112"/>
              <a:ext cx="1699" cy="1262"/>
            </a:xfrm>
            <a:prstGeom prst="rect">
              <a:avLst/>
            </a:prstGeom>
            <a:grp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 fontAlgn="base"/>
              <a:r>
                <a:rPr lang="zh-CN" altLang="en-US" sz="9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相关部门通过多规合一业务协同平台提出建设条件，以及需要开展的评估评价事项要求。</a:t>
              </a:r>
              <a:endParaRPr lang="zh-CN" altLang="en-US" sz="900" b="1" dirty="0">
                <a:latin typeface="Arial" panose="020B0604020202020204" pitchFamily="34" charset="0"/>
                <a:ea typeface="宋体" panose="02010600030101010101" pitchFamily="2" charset="-122"/>
              </a:endParaRPr>
            </a:p>
          </p:txBody>
        </p:sp>
      </p:grpSp>
      <p:graphicFrame>
        <p:nvGraphicFramePr>
          <p:cNvPr id="44" name="表格 43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875341027"/>
              </p:ext>
            </p:extLst>
          </p:nvPr>
        </p:nvGraphicFramePr>
        <p:xfrm>
          <a:off x="9575496" y="1990496"/>
          <a:ext cx="2088635" cy="856467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83771"/>
                <a:gridCol w="1604864"/>
              </a:tblGrid>
              <a:tr h="338916">
                <a:tc rowSpan="3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联合审图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建设施工图设计</a:t>
                      </a:r>
                      <a:r>
                        <a:rPr lang="zh-CN" altLang="en-US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26224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消防设计文件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255307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人防设计文件</a:t>
                      </a:r>
                    </a:p>
                  </a:txBody>
                  <a:tcPr marL="91542" marR="91542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sp>
        <p:nvSpPr>
          <p:cNvPr id="45" name="矩形 44"/>
          <p:cNvSpPr/>
          <p:nvPr/>
        </p:nvSpPr>
        <p:spPr>
          <a:xfrm>
            <a:off x="6818135" y="1417199"/>
            <a:ext cx="1524396" cy="368697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dirty="0" smtClean="0">
                <a:solidFill>
                  <a:schemeClr val="tx1"/>
                </a:solidFill>
              </a:rPr>
              <a:t>供水、供电、燃气、排水、、通信等市政公用基础设施报装手续提前到开工前办理</a:t>
            </a:r>
            <a:endParaRPr lang="zh-CN" altLang="en-US" sz="700" b="1" dirty="0">
              <a:solidFill>
                <a:schemeClr val="tx1"/>
              </a:solidFill>
            </a:endParaRPr>
          </a:p>
        </p:txBody>
      </p:sp>
      <p:sp>
        <p:nvSpPr>
          <p:cNvPr id="122" name="矩形 121"/>
          <p:cNvSpPr/>
          <p:nvPr/>
        </p:nvSpPr>
        <p:spPr>
          <a:xfrm>
            <a:off x="12490450" y="1417199"/>
            <a:ext cx="1736487" cy="368697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700" b="1" dirty="0" smtClean="0">
                <a:solidFill>
                  <a:schemeClr val="tx1"/>
                </a:solidFill>
              </a:rPr>
              <a:t>供水、供电、燃气、排水、通信等市政公用基础设施竣工验收后直接办理接入事宜</a:t>
            </a:r>
            <a:endParaRPr lang="zh-CN" altLang="en-US" sz="700" b="1" dirty="0">
              <a:solidFill>
                <a:schemeClr val="tx1"/>
              </a:solidFill>
            </a:endParaRPr>
          </a:p>
        </p:txBody>
      </p:sp>
      <p:cxnSp>
        <p:nvCxnSpPr>
          <p:cNvPr id="2273" name="直接箭头连接符 2272"/>
          <p:cNvCxnSpPr>
            <a:stCxn id="45" idx="3"/>
            <a:endCxn id="122" idx="1"/>
          </p:cNvCxnSpPr>
          <p:nvPr/>
        </p:nvCxnSpPr>
        <p:spPr>
          <a:xfrm>
            <a:off x="8342531" y="1601548"/>
            <a:ext cx="4147919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40" name="表格 139"/>
          <p:cNvGraphicFramePr/>
          <p:nvPr>
            <p:extLst>
              <p:ext uri="{D42A27DB-BD31-4B8C-83A1-F6EECF244321}">
                <p14:modId xmlns:p14="http://schemas.microsoft.com/office/powerpoint/2010/main" val="1097098787"/>
              </p:ext>
            </p:extLst>
          </p:nvPr>
        </p:nvGraphicFramePr>
        <p:xfrm>
          <a:off x="6488105" y="3473698"/>
          <a:ext cx="2357454" cy="163875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76673"/>
                <a:gridCol w="1322443"/>
                <a:gridCol w="458338"/>
              </a:tblGrid>
              <a:tr h="288032">
                <a:tc gridSpan="3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并联审批</a:t>
                      </a: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3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个工作日</a:t>
                      </a:r>
                      <a:endParaRPr lang="zh-CN" altLang="zh-CN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marL="91463" marR="91463" marT="45773" marB="4577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73" marB="45773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/>
                </a:tc>
              </a:tr>
              <a:tr h="501263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相关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行业主管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73" marB="4577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 gridSpan="2">
                  <a:txBody>
                    <a:bodyPr/>
                    <a:lstStyle/>
                    <a:p>
                      <a:pPr algn="l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按需统一、限时征求交通运输、公安交管、消防、环卫、气象及供电、供水、燃气、通信等相关部门</a:t>
                      </a:r>
                    </a:p>
                  </a:txBody>
                  <a:tcPr marL="91463" marR="91463" marT="45773" marB="45773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73" marB="4577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457269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人防许可</a:t>
                      </a: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部门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1463" marR="91463" marT="45570" marB="45570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应建或易地修建防空地下室的民用建筑项目许可</a:t>
                      </a:r>
                      <a:endParaRPr lang="zh-CN" altLang="en-US" sz="800" b="1" i="0" u="none" kern="1200" baseline="0" dirty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463" marR="91463" marT="45570" marB="4557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</a:rPr>
                        <a:t>2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</a:rPr>
                        <a:t>工作日</a:t>
                      </a:r>
                    </a:p>
                  </a:txBody>
                  <a:tcPr marL="91463" marR="91463" marT="45570" marB="45570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392191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自然资源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建设工程规划许可证核发</a:t>
                      </a:r>
                      <a:endParaRPr lang="en-US" altLang="zh-CN" sz="800" b="1" dirty="0" smtClean="0">
                        <a:solidFill>
                          <a:schemeClr val="tx1"/>
                        </a:solidFill>
                        <a:sym typeface="+mn-ea"/>
                      </a:endParaRPr>
                    </a:p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（不含设计方案审查）</a:t>
                      </a:r>
                      <a:endParaRPr lang="zh-CN" altLang="en-US" sz="800" b="1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l" font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3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sym typeface="+mn-ea"/>
                        </a:rPr>
                        <a:t>工作日</a:t>
                      </a:r>
                    </a:p>
                  </a:txBody>
                  <a:tcPr marL="91463" marR="91463" marT="45727" marB="4572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47" name="右箭头 146"/>
          <p:cNvSpPr/>
          <p:nvPr/>
        </p:nvSpPr>
        <p:spPr>
          <a:xfrm>
            <a:off x="6011545" y="4553496"/>
            <a:ext cx="476560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50" name="右箭头 149"/>
          <p:cNvSpPr/>
          <p:nvPr/>
        </p:nvSpPr>
        <p:spPr>
          <a:xfrm>
            <a:off x="2416139" y="4553496"/>
            <a:ext cx="174984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51" name="圆角矩形 150"/>
          <p:cNvSpPr/>
          <p:nvPr/>
        </p:nvSpPr>
        <p:spPr>
          <a:xfrm>
            <a:off x="987379" y="4122283"/>
            <a:ext cx="1424941" cy="928694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r>
              <a:rPr lang="zh-CN" altLang="en-US" sz="900" b="1" strike="noStrike" noProof="1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政府投资计划或经市政府审定的专项规划、行动计划</a:t>
            </a:r>
            <a:r>
              <a:rPr lang="zh-CN" altLang="en-US" sz="900" b="1" strike="noStrike" noProof="1" smtClean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、市政</a:t>
            </a:r>
            <a:r>
              <a:rPr lang="zh-CN" altLang="en-US" sz="900" b="1" strike="noStrike" noProof="1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府常务会议纪</a:t>
            </a:r>
            <a:r>
              <a:rPr lang="zh-CN" altLang="en-US" sz="900" b="1" strike="noStrike" noProof="1" smtClean="0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要、市政府决定事项通知书等政府文</a:t>
            </a:r>
            <a:r>
              <a:rPr lang="zh-CN" altLang="en-US" sz="900" b="1" strike="noStrike" noProof="1">
                <a:solidFill>
                  <a:schemeClr val="tx1"/>
                </a:solidFill>
                <a:latin typeface="宋体" panose="02010600030101010101" pitchFamily="2" charset="-122"/>
                <a:ea typeface="宋体" panose="02010600030101010101" pitchFamily="2" charset="-122"/>
              </a:rPr>
              <a:t>件中明确的项目</a:t>
            </a:r>
          </a:p>
        </p:txBody>
      </p:sp>
      <p:sp>
        <p:nvSpPr>
          <p:cNvPr id="152" name="右箭头 151"/>
          <p:cNvSpPr/>
          <p:nvPr/>
        </p:nvSpPr>
        <p:spPr>
          <a:xfrm>
            <a:off x="8845559" y="4481488"/>
            <a:ext cx="637531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cxnSp>
        <p:nvCxnSpPr>
          <p:cNvPr id="162" name="直接箭头连接符 161"/>
          <p:cNvCxnSpPr>
            <a:stCxn id="44" idx="2"/>
            <a:endCxn id="247" idx="0"/>
          </p:cNvCxnSpPr>
          <p:nvPr/>
        </p:nvCxnSpPr>
        <p:spPr>
          <a:xfrm>
            <a:off x="10619813" y="2846963"/>
            <a:ext cx="18549" cy="130725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2295" name="文本框 117"/>
          <p:cNvSpPr txBox="1"/>
          <p:nvPr/>
        </p:nvSpPr>
        <p:spPr>
          <a:xfrm>
            <a:off x="6635750" y="9223490"/>
            <a:ext cx="2200275" cy="214313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第一、二、三阶段可并联或并行办理事项</a:t>
            </a:r>
          </a:p>
        </p:txBody>
      </p:sp>
      <p:grpSp>
        <p:nvGrpSpPr>
          <p:cNvPr id="159" name="组合 127"/>
          <p:cNvGrpSpPr/>
          <p:nvPr/>
        </p:nvGrpSpPr>
        <p:grpSpPr>
          <a:xfrm>
            <a:off x="5836561" y="9398201"/>
            <a:ext cx="2829602" cy="215250"/>
            <a:chOff x="1376" y="12635"/>
            <a:chExt cx="4153" cy="341"/>
          </a:xfrm>
        </p:grpSpPr>
        <p:sp>
          <p:nvSpPr>
            <p:cNvPr id="163" name="圆角矩形 162"/>
            <p:cNvSpPr/>
            <p:nvPr/>
          </p:nvSpPr>
          <p:spPr>
            <a:xfrm>
              <a:off x="1376" y="12635"/>
              <a:ext cx="4153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64" name="文本框 129"/>
            <p:cNvSpPr txBox="1"/>
            <p:nvPr/>
          </p:nvSpPr>
          <p:spPr>
            <a:xfrm>
              <a:off x="1376" y="12635"/>
              <a:ext cx="4153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建设工程文物保护和考古许可（文化广电旅游部门）</a:t>
              </a:r>
            </a:p>
          </p:txBody>
        </p:sp>
      </p:grpSp>
      <p:grpSp>
        <p:nvGrpSpPr>
          <p:cNvPr id="170" name="组合 127"/>
          <p:cNvGrpSpPr/>
          <p:nvPr/>
        </p:nvGrpSpPr>
        <p:grpSpPr>
          <a:xfrm>
            <a:off x="9575496" y="9645583"/>
            <a:ext cx="2299003" cy="215250"/>
            <a:chOff x="1376" y="12618"/>
            <a:chExt cx="4185" cy="341"/>
          </a:xfrm>
          <a:solidFill>
            <a:schemeClr val="accent6">
              <a:lumMod val="20000"/>
              <a:lumOff val="80000"/>
            </a:schemeClr>
          </a:solidFill>
        </p:grpSpPr>
        <p:sp>
          <p:nvSpPr>
            <p:cNvPr id="171" name="圆角矩形 170"/>
            <p:cNvSpPr/>
            <p:nvPr/>
          </p:nvSpPr>
          <p:spPr>
            <a:xfrm>
              <a:off x="1376" y="12635"/>
              <a:ext cx="4153" cy="317"/>
            </a:xfrm>
            <a:prstGeom prst="roundRect">
              <a:avLst/>
            </a:prstGeom>
            <a:grpFill/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72" name="文本框 129"/>
            <p:cNvSpPr txBox="1"/>
            <p:nvPr/>
          </p:nvSpPr>
          <p:spPr>
            <a:xfrm>
              <a:off x="1408" y="12618"/>
              <a:ext cx="4153" cy="341"/>
            </a:xfrm>
            <a:prstGeom prst="rect">
              <a:avLst/>
            </a:prstGeom>
            <a:grp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国有建设用地</a:t>
              </a:r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使用权首次登记（</a:t>
              </a:r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自然资源部门）</a:t>
              </a:r>
            </a:p>
          </p:txBody>
        </p:sp>
      </p:grpSp>
      <p:grpSp>
        <p:nvGrpSpPr>
          <p:cNvPr id="173" name="组合 127"/>
          <p:cNvGrpSpPr/>
          <p:nvPr/>
        </p:nvGrpSpPr>
        <p:grpSpPr>
          <a:xfrm>
            <a:off x="9575626" y="9367548"/>
            <a:ext cx="1659194" cy="225350"/>
            <a:chOff x="299" y="12595"/>
            <a:chExt cx="3215" cy="357"/>
          </a:xfrm>
        </p:grpSpPr>
        <p:sp>
          <p:nvSpPr>
            <p:cNvPr id="174" name="圆角矩形 173"/>
            <p:cNvSpPr/>
            <p:nvPr/>
          </p:nvSpPr>
          <p:spPr>
            <a:xfrm>
              <a:off x="299" y="12595"/>
              <a:ext cx="307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75" name="文本框 129"/>
            <p:cNvSpPr txBox="1"/>
            <p:nvPr/>
          </p:nvSpPr>
          <p:spPr>
            <a:xfrm>
              <a:off x="299" y="12611"/>
              <a:ext cx="3215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洪水影响评价审批（水务部门）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sp>
        <p:nvSpPr>
          <p:cNvPr id="176" name="TextBox 3379"/>
          <p:cNvSpPr txBox="1">
            <a:spLocks noChangeArrowheads="1"/>
          </p:cNvSpPr>
          <p:nvPr/>
        </p:nvSpPr>
        <p:spPr bwMode="auto">
          <a:xfrm>
            <a:off x="11774517" y="10017819"/>
            <a:ext cx="646112" cy="27781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none">
            <a:spAutoFit/>
          </a:bodyPr>
          <a:lstStyle/>
          <a:p>
            <a:r>
              <a:rPr lang="zh-CN" altLang="en-US" sz="1200" dirty="0"/>
              <a:t>图例：</a:t>
            </a:r>
          </a:p>
        </p:txBody>
      </p:sp>
      <p:sp>
        <p:nvSpPr>
          <p:cNvPr id="177" name="矩形 176"/>
          <p:cNvSpPr/>
          <p:nvPr/>
        </p:nvSpPr>
        <p:spPr>
          <a:xfrm>
            <a:off x="12498705" y="10067989"/>
            <a:ext cx="436563" cy="176213"/>
          </a:xfrm>
          <a:prstGeom prst="rect">
            <a:avLst/>
          </a:prstGeom>
          <a:solidFill>
            <a:srgbClr val="FFC00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78" name="TextBox 150"/>
          <p:cNvSpPr txBox="1">
            <a:spLocks noChangeArrowheads="1"/>
          </p:cNvSpPr>
          <p:nvPr/>
        </p:nvSpPr>
        <p:spPr bwMode="auto">
          <a:xfrm>
            <a:off x="12274583" y="10208048"/>
            <a:ext cx="925203" cy="36933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dirty="0"/>
              <a:t>基本建设流程政府审批事项</a:t>
            </a:r>
          </a:p>
        </p:txBody>
      </p:sp>
      <p:sp>
        <p:nvSpPr>
          <p:cNvPr id="179" name="矩形 178"/>
          <p:cNvSpPr/>
          <p:nvPr/>
        </p:nvSpPr>
        <p:spPr>
          <a:xfrm>
            <a:off x="13453745" y="10073387"/>
            <a:ext cx="438150" cy="176212"/>
          </a:xfrm>
          <a:prstGeom prst="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80" name="TextBox 152"/>
          <p:cNvSpPr txBox="1">
            <a:spLocks noChangeArrowheads="1"/>
          </p:cNvSpPr>
          <p:nvPr/>
        </p:nvSpPr>
        <p:spPr bwMode="auto">
          <a:xfrm>
            <a:off x="13260705" y="10288652"/>
            <a:ext cx="876346" cy="230832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 wrap="square">
            <a:spAutoFit/>
          </a:bodyPr>
          <a:lstStyle/>
          <a:p>
            <a:r>
              <a:rPr lang="zh-CN" altLang="en-US" sz="900" dirty="0"/>
              <a:t>按需审批事项</a:t>
            </a:r>
          </a:p>
        </p:txBody>
      </p:sp>
      <p:sp>
        <p:nvSpPr>
          <p:cNvPr id="181" name="矩形 180"/>
          <p:cNvSpPr/>
          <p:nvPr/>
        </p:nvSpPr>
        <p:spPr>
          <a:xfrm>
            <a:off x="14306596" y="10067989"/>
            <a:ext cx="438150" cy="176213"/>
          </a:xfrm>
          <a:prstGeom prst="rect">
            <a:avLst/>
          </a:prstGeom>
          <a:solidFill>
            <a:srgbClr val="00B0F0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82" name="TextBox 154"/>
          <p:cNvSpPr txBox="1">
            <a:spLocks noChangeArrowheads="1"/>
          </p:cNvSpPr>
          <p:nvPr/>
        </p:nvSpPr>
        <p:spPr bwMode="auto">
          <a:xfrm>
            <a:off x="14203409" y="10287064"/>
            <a:ext cx="644525" cy="230188"/>
          </a:xfrm>
          <a:prstGeom prst="rect">
            <a:avLst/>
          </a:prstGeom>
          <a:noFill/>
          <a:ln w="9525">
            <a:noFill/>
            <a:miter lim="800000"/>
          </a:ln>
        </p:spPr>
        <p:txBody>
          <a:bodyPr>
            <a:spAutoFit/>
          </a:bodyPr>
          <a:lstStyle/>
          <a:p>
            <a:r>
              <a:rPr lang="zh-CN" altLang="en-US" sz="900"/>
              <a:t>企业事项</a:t>
            </a:r>
          </a:p>
        </p:txBody>
      </p:sp>
      <p:cxnSp>
        <p:nvCxnSpPr>
          <p:cNvPr id="168" name="直接箭头连接符 167"/>
          <p:cNvCxnSpPr/>
          <p:nvPr/>
        </p:nvCxnSpPr>
        <p:spPr>
          <a:xfrm>
            <a:off x="1691357" y="3729772"/>
            <a:ext cx="8493" cy="392512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cxnSp>
        <p:nvCxnSpPr>
          <p:cNvPr id="183" name="直接箭头连接符 182"/>
          <p:cNvCxnSpPr/>
          <p:nvPr/>
        </p:nvCxnSpPr>
        <p:spPr>
          <a:xfrm flipH="1" flipV="1">
            <a:off x="1742442" y="5052572"/>
            <a:ext cx="1268" cy="1982623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sp>
        <p:nvSpPr>
          <p:cNvPr id="185" name="矩形 184"/>
          <p:cNvSpPr/>
          <p:nvPr/>
        </p:nvSpPr>
        <p:spPr>
          <a:xfrm>
            <a:off x="13478034" y="206509"/>
            <a:ext cx="1497806" cy="426244"/>
          </a:xfrm>
          <a:prstGeom prst="rect">
            <a:avLst/>
          </a:prstGeom>
          <a:solidFill>
            <a:schemeClr val="bg1">
              <a:lumMod val="6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>
            <a:defPPr>
              <a:defRPr lang="zh-CN"/>
            </a:defPPr>
            <a:lvl1pPr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rtl="0" fontAlgn="base">
              <a:spcBef>
                <a:spcPct val="0"/>
              </a:spcBef>
              <a:spcAft>
                <a:spcPct val="0"/>
              </a:spcAft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fontAlgn="ctr"/>
            <a:r>
              <a:rPr lang="zh-CN" altLang="en-US" sz="1100" b="1" dirty="0">
                <a:solidFill>
                  <a:schemeClr val="tx1"/>
                </a:solidFill>
                <a:sym typeface="+mn-ea"/>
              </a:rPr>
              <a:t>政府</a:t>
            </a:r>
            <a:r>
              <a:rPr lang="zh-CN" altLang="en-US" sz="1100" b="1" dirty="0" smtClean="0">
                <a:solidFill>
                  <a:schemeClr val="tx1"/>
                </a:solidFill>
                <a:sym typeface="+mn-ea"/>
              </a:rPr>
              <a:t>投资</a:t>
            </a:r>
            <a:r>
              <a:rPr lang="zh-CN" altLang="en-US" sz="1100" b="1" dirty="0">
                <a:solidFill>
                  <a:schemeClr val="tx1"/>
                </a:solidFill>
                <a:sym typeface="+mn-ea"/>
              </a:rPr>
              <a:t>线性</a:t>
            </a:r>
            <a:r>
              <a:rPr lang="zh-CN" altLang="en-US" sz="1100" b="1" dirty="0" smtClean="0">
                <a:solidFill>
                  <a:schemeClr val="tx1"/>
                </a:solidFill>
                <a:sym typeface="+mn-ea"/>
              </a:rPr>
              <a:t>工程</a:t>
            </a:r>
            <a:r>
              <a:rPr lang="zh-CN" altLang="en-US" sz="1100" b="1" dirty="0">
                <a:solidFill>
                  <a:schemeClr val="tx1"/>
                </a:solidFill>
                <a:sym typeface="+mn-ea"/>
              </a:rPr>
              <a:t>类</a:t>
            </a:r>
            <a:endParaRPr lang="en-US" altLang="zh-CN" sz="1100" b="1" dirty="0">
              <a:solidFill>
                <a:schemeClr val="tx1"/>
              </a:solidFill>
              <a:sym typeface="+mn-ea"/>
            </a:endParaRPr>
          </a:p>
        </p:txBody>
      </p:sp>
      <p:cxnSp>
        <p:nvCxnSpPr>
          <p:cNvPr id="187" name="直接箭头连接符 186"/>
          <p:cNvCxnSpPr/>
          <p:nvPr/>
        </p:nvCxnSpPr>
        <p:spPr>
          <a:xfrm flipH="1">
            <a:off x="7050037" y="5129882"/>
            <a:ext cx="1588" cy="650771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88" name="表格 187"/>
          <p:cNvGraphicFramePr/>
          <p:nvPr/>
        </p:nvGraphicFramePr>
        <p:xfrm>
          <a:off x="6293952" y="5777954"/>
          <a:ext cx="1254284" cy="62278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37810"/>
                <a:gridCol w="916474"/>
              </a:tblGrid>
              <a:tr h="622786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</a:rPr>
                        <a:t>社会机构</a:t>
                      </a:r>
                      <a:endParaRPr lang="zh-CN" altLang="zh-CN" sz="800" dirty="0">
                        <a:solidFill>
                          <a:schemeClr val="tx1"/>
                        </a:solidFill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建设单位应自行委托测量单位进行建设工程放线</a:t>
                      </a: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cxnSp>
        <p:nvCxnSpPr>
          <p:cNvPr id="190" name="直接箭头连接符 189"/>
          <p:cNvCxnSpPr/>
          <p:nvPr/>
        </p:nvCxnSpPr>
        <p:spPr>
          <a:xfrm>
            <a:off x="7560720" y="6074072"/>
            <a:ext cx="211997" cy="0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66" name="表格 165"/>
          <p:cNvGraphicFramePr/>
          <p:nvPr/>
        </p:nvGraphicFramePr>
        <p:xfrm>
          <a:off x="3527227" y="1431538"/>
          <a:ext cx="1841697" cy="20421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69627"/>
                <a:gridCol w="1572070"/>
              </a:tblGrid>
              <a:tr h="179668">
                <a:tc rowSpan="9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700" dirty="0">
                          <a:solidFill>
                            <a:schemeClr val="tx1"/>
                          </a:solidFill>
                        </a:rPr>
                        <a:t>编制评审文件</a:t>
                      </a:r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smtClean="0">
                          <a:solidFill>
                            <a:schemeClr val="tx1"/>
                          </a:solidFill>
                        </a:rPr>
                        <a:t>可行性研究</a:t>
                      </a:r>
                      <a:r>
                        <a:rPr lang="zh-CN" altLang="zh-CN" sz="600" dirty="0">
                          <a:solidFill>
                            <a:schemeClr val="tx1"/>
                          </a:solidFill>
                        </a:rPr>
                        <a:t>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压覆重要矿产资源评估报告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环境影响报告书（表）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固定资产投资项目节能报告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smtClean="0">
                          <a:solidFill>
                            <a:schemeClr val="tx1"/>
                          </a:solidFill>
                        </a:rPr>
                        <a:t>地</a:t>
                      </a:r>
                      <a:r>
                        <a:rPr lang="zh-CN" altLang="en-US" sz="600" b="1" smtClean="0">
                          <a:solidFill>
                            <a:schemeClr val="tx1"/>
                          </a:solidFill>
                        </a:rPr>
                        <a:t>质</a:t>
                      </a:r>
                      <a:r>
                        <a:rPr lang="zh-CN" altLang="zh-CN" sz="600" b="1" smtClean="0">
                          <a:solidFill>
                            <a:schemeClr val="tx1"/>
                          </a:solidFill>
                        </a:rPr>
                        <a:t>灾害</a:t>
                      </a: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危险性评估报告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洪水影响评价报告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水资源论证报告书（表）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B w="6350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600" b="1" dirty="0">
                          <a:solidFill>
                            <a:schemeClr val="tx1"/>
                          </a:solidFill>
                        </a:rPr>
                        <a:t>水土保持方案书（表）</a:t>
                      </a:r>
                    </a:p>
                  </a:txBody>
                  <a:tcPr>
                    <a:lnL w="6350">
                      <a:solidFill>
                        <a:schemeClr val="tx1"/>
                      </a:solidFill>
                      <a:prstDash val="soli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7966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</a:rPr>
                        <a:t>建设项目用地预审与选址意见报告书</a:t>
                      </a:r>
                      <a:endParaRPr lang="zh-CN" altLang="zh-CN" sz="600" b="1" i="0" u="none" kern="1200" baseline="0" dirty="0" smtClean="0">
                        <a:solidFill>
                          <a:schemeClr val="tx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61842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endParaRPr lang="zh-CN" altLang="zh-CN" sz="7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社会稳定风险评估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  <a:tr h="194641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endParaRPr lang="zh-CN" altLang="zh-CN" sz="7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600" b="1" i="0" u="none" kern="1200" baseline="0" dirty="0" smtClean="0">
                          <a:solidFill>
                            <a:schemeClr val="tx1"/>
                          </a:solidFill>
                          <a:latin typeface="+mn-lt"/>
                          <a:ea typeface="+mn-ea"/>
                          <a:cs typeface="+mn-cs"/>
                          <a:sym typeface="+mn-ea"/>
                        </a:rPr>
                        <a:t>行业主管部门审查</a:t>
                      </a:r>
                    </a:p>
                  </a:txBody>
                  <a:tcPr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>
                      <a:solidFill>
                        <a:schemeClr val="tx1"/>
                      </a:solidFill>
                      <a:prstDash val="solid"/>
                    </a:lnR>
                    <a:lnT w="6350">
                      <a:solidFill>
                        <a:schemeClr val="tx1"/>
                      </a:solidFill>
                      <a:prstDash val="solid"/>
                    </a:lnT>
                    <a:lnB w="6350">
                      <a:solidFill>
                        <a:schemeClr val="tx1"/>
                      </a:solidFill>
                      <a:prstDash val="soli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7" name="表格 16"/>
          <p:cNvGraphicFramePr/>
          <p:nvPr>
            <p:extLst>
              <p:ext uri="{D42A27DB-BD31-4B8C-83A1-F6EECF244321}">
                <p14:modId xmlns:p14="http://schemas.microsoft.com/office/powerpoint/2010/main" val="3178787317"/>
              </p:ext>
            </p:extLst>
          </p:nvPr>
        </p:nvGraphicFramePr>
        <p:xfrm>
          <a:off x="7775699" y="5780405"/>
          <a:ext cx="1206500" cy="63754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44500"/>
                <a:gridCol w="762000"/>
              </a:tblGrid>
              <a:tr h="63754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</a:rPr>
                        <a:t>自然资源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zh-CN" sz="800" b="1" dirty="0">
                        <a:solidFill>
                          <a:schemeClr val="tx1"/>
                        </a:solidFill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委托</a:t>
                      </a:r>
                      <a:r>
                        <a:rPr lang="zh-CN" altLang="en-US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第三方测绘机构</a:t>
                      </a: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sym typeface="+mn-ea"/>
                        </a:rPr>
                        <a:t>进行建设工程验线</a:t>
                      </a:r>
                      <a:endParaRPr lang="zh-CN" altLang="en-US" sz="800" dirty="0">
                        <a:solidFill>
                          <a:schemeClr val="tx1"/>
                        </a:solidFill>
                        <a:sym typeface="+mn-ea"/>
                      </a:endParaRPr>
                    </a:p>
                  </a:txBody>
                  <a:tcPr marL="91462" marR="91462" marT="45564" marB="45564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28" name="表格 27"/>
          <p:cNvGraphicFramePr/>
          <p:nvPr>
            <p:extLst>
              <p:ext uri="{D42A27DB-BD31-4B8C-83A1-F6EECF244321}">
                <p14:modId xmlns:p14="http://schemas.microsoft.com/office/powerpoint/2010/main" val="873229123"/>
              </p:ext>
            </p:extLst>
          </p:nvPr>
        </p:nvGraphicFramePr>
        <p:xfrm>
          <a:off x="6266180" y="1961530"/>
          <a:ext cx="2596342" cy="457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45766"/>
                <a:gridCol w="2050576"/>
              </a:tblGrid>
              <a:tr h="457200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>
                          <a:solidFill>
                            <a:schemeClr val="tx1"/>
                          </a:solidFill>
                        </a:rPr>
                        <a:t>社会机构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dirty="0" smtClean="0">
                          <a:solidFill>
                            <a:srgbClr val="000000"/>
                          </a:solidFill>
                          <a:sym typeface="+mn-ea"/>
                        </a:rPr>
                        <a:t>建设工程设计方案技术审查</a:t>
                      </a:r>
                      <a:endParaRPr lang="zh-CN" altLang="zh-CN" sz="800" b="1" dirty="0" smtClean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graphicFrame>
        <p:nvGraphicFramePr>
          <p:cNvPr id="165" name="表格 164"/>
          <p:cNvGraphicFramePr/>
          <p:nvPr>
            <p:extLst>
              <p:ext uri="{D42A27DB-BD31-4B8C-83A1-F6EECF244321}">
                <p14:modId xmlns:p14="http://schemas.microsoft.com/office/powerpoint/2010/main" val="337921445"/>
              </p:ext>
            </p:extLst>
          </p:nvPr>
        </p:nvGraphicFramePr>
        <p:xfrm>
          <a:off x="12563057" y="6930082"/>
          <a:ext cx="2125410" cy="105149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432489"/>
                <a:gridCol w="1692921"/>
              </a:tblGrid>
              <a:tr h="422185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相关行业主管部门</a:t>
                      </a:r>
                    </a:p>
                  </a:txBody>
                  <a:tcPr marL="91525" marR="91525" marT="45688" marB="45688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按需统一</a:t>
                      </a:r>
                      <a:r>
                        <a:rPr lang="zh-CN" altLang="zh-CN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办理</a:t>
                      </a: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</a:rPr>
                        <a:t>人民防空工程竣工验收备案</a:t>
                      </a:r>
                      <a:r>
                        <a:rPr lang="zh-CN" altLang="en-US" sz="7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  <a:sym typeface="+mn-ea"/>
                        </a:rPr>
                        <a:t>、</a:t>
                      </a:r>
                      <a:r>
                        <a:rPr lang="zh-CN" altLang="en-US" sz="7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</a:rPr>
                        <a:t>建设工程消防验收或备案</a:t>
                      </a:r>
                      <a:r>
                        <a:rPr lang="zh-CN" altLang="en-US" sz="7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cs typeface="+mn-cs"/>
                          <a:sym typeface="+mn-ea"/>
                        </a:rPr>
                        <a:t>、</a:t>
                      </a:r>
                      <a:r>
                        <a:rPr lang="zh-CN" altLang="zh-CN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城镇</a:t>
                      </a:r>
                      <a:r>
                        <a:rPr lang="zh-CN" altLang="zh-CN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排水与污水处理设施竣工验收备案、燃气设施建设工程竣工验收、国家安全事项竣工验收、</a:t>
                      </a:r>
                      <a:r>
                        <a:rPr lang="zh-CN" altLang="en-US" sz="700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环保设施验收、电梯验收、园林绿化工程验收、气象部门防雷装置竣工验收、生产建设项目水土保持设施验收备案等专项验收备案事项。</a:t>
                      </a:r>
                      <a:endParaRPr lang="zh-CN" altLang="zh-CN" sz="7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525" marR="91525" marT="45688" marB="45688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chemeClr val="accent6">
                        <a:lumMod val="20000"/>
                        <a:lumOff val="80000"/>
                      </a:schemeClr>
                    </a:solidFill>
                  </a:tcPr>
                </a:tc>
              </a:tr>
            </a:tbl>
          </a:graphicData>
        </a:graphic>
      </p:graphicFrame>
      <p:sp>
        <p:nvSpPr>
          <p:cNvPr id="167" name="文本框 87"/>
          <p:cNvSpPr txBox="1"/>
          <p:nvPr/>
        </p:nvSpPr>
        <p:spPr>
          <a:xfrm>
            <a:off x="12524786" y="6714058"/>
            <a:ext cx="1993265" cy="215444"/>
          </a:xfrm>
          <a:prstGeom prst="rect">
            <a:avLst/>
          </a:prstGeom>
          <a:noFill/>
          <a:ln w="9525">
            <a:noFill/>
          </a:ln>
        </p:spPr>
        <p:txBody>
          <a:bodyPr wrap="square">
            <a:spAutoFit/>
          </a:bodyPr>
          <a:lstStyle/>
          <a:p>
            <a:pPr algn="ctr"/>
            <a:r>
              <a:rPr lang="zh-CN" altLang="en-US" sz="800" b="1" dirty="0">
                <a:latin typeface="Arial" panose="020B0604020202020204" pitchFamily="34" charset="0"/>
              </a:rPr>
              <a:t>第四阶段可并联或并行办理</a:t>
            </a:r>
            <a:r>
              <a:rPr lang="zh-CN" altLang="en-US" sz="800" b="1" dirty="0" smtClean="0">
                <a:latin typeface="Arial" panose="020B0604020202020204" pitchFamily="34" charset="0"/>
              </a:rPr>
              <a:t>事项</a:t>
            </a:r>
            <a:endParaRPr lang="en-US" altLang="zh-CN" sz="800" b="1" dirty="0">
              <a:latin typeface="Arial" panose="020B0604020202020204" pitchFamily="34" charset="0"/>
            </a:endParaRPr>
          </a:p>
        </p:txBody>
      </p:sp>
      <p:graphicFrame>
        <p:nvGraphicFramePr>
          <p:cNvPr id="141" name="表格 140"/>
          <p:cNvGraphicFramePr/>
          <p:nvPr>
            <p:extLst>
              <p:ext uri="{D42A27DB-BD31-4B8C-83A1-F6EECF244321}">
                <p14:modId xmlns:p14="http://schemas.microsoft.com/office/powerpoint/2010/main" val="1955230761"/>
              </p:ext>
            </p:extLst>
          </p:nvPr>
        </p:nvGraphicFramePr>
        <p:xfrm>
          <a:off x="12528227" y="4294931"/>
          <a:ext cx="2016224" cy="136789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60040"/>
                <a:gridCol w="576064"/>
                <a:gridCol w="1080120"/>
              </a:tblGrid>
              <a:tr h="216024">
                <a:tc gridSpan="3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并联审批</a:t>
                      </a:r>
                      <a:r>
                        <a:rPr lang="en-US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4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个工作日</a:t>
                      </a:r>
                    </a:p>
                  </a:txBody>
                  <a:tcPr marL="91509" marR="91509" marT="45747" marB="4574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47" marB="45747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 hMerge="1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509" marR="91509" marT="45747" marB="45747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330895">
                <a:tc rowSpan="3"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en-US" sz="800" b="1" dirty="0" smtClean="0"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联合验收（备案）</a:t>
                      </a:r>
                    </a:p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47" marB="45747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自然资源部门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47" marB="45747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规划条件核实（含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</a:rPr>
                        <a:t>土地检查核验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）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509" marR="91509" marT="45747" marB="45747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</a:tr>
              <a:tr h="355601">
                <a:tc vMerge="1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城建档案部门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</a:rPr>
                        <a:t>建设工程城建档案验收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  <a:tr h="460934">
                <a:tc vMerge="1"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01" marB="45701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住建</a:t>
                      </a:r>
                      <a:endParaRPr lang="en-US" altLang="zh-CN" sz="800" b="1" dirty="0" smtClean="0">
                        <a:solidFill>
                          <a:schemeClr val="tx1"/>
                        </a:solidFill>
                      </a:endParaRPr>
                    </a:p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部门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</a:rPr>
                        <a:t>工程竣工联合验收意见书、工程竣工验收备案</a:t>
                      </a:r>
                      <a:endParaRPr lang="zh-CN" altLang="en-US" sz="800" b="1" i="0" u="none" kern="1200" baseline="0" dirty="0" smtClean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marL="91509" marR="91509" marT="45701" marB="45701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</a:tr>
            </a:tbl>
          </a:graphicData>
        </a:graphic>
      </p:graphicFrame>
      <p:sp>
        <p:nvSpPr>
          <p:cNvPr id="143" name="右箭头 142"/>
          <p:cNvSpPr/>
          <p:nvPr/>
        </p:nvSpPr>
        <p:spPr>
          <a:xfrm>
            <a:off x="11774517" y="4481810"/>
            <a:ext cx="750269" cy="344487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graphicFrame>
        <p:nvGraphicFramePr>
          <p:cNvPr id="158" name="表格 157"/>
          <p:cNvGraphicFramePr/>
          <p:nvPr>
            <p:extLst>
              <p:ext uri="{D42A27DB-BD31-4B8C-83A1-F6EECF244321}">
                <p14:modId xmlns:p14="http://schemas.microsoft.com/office/powerpoint/2010/main" val="562110630"/>
              </p:ext>
            </p:extLst>
          </p:nvPr>
        </p:nvGraphicFramePr>
        <p:xfrm>
          <a:off x="12528227" y="1918791"/>
          <a:ext cx="1533525" cy="228443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38106"/>
                <a:gridCol w="1295419"/>
              </a:tblGrid>
              <a:tr h="197888">
                <a:tc rowSpan="11"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建设单位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组织</a:t>
                      </a:r>
                      <a:r>
                        <a:rPr lang="zh-CN" altLang="en-US" sz="70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验收（按需）</a:t>
                      </a:r>
                      <a:endParaRPr lang="zh-CN" altLang="en-US" sz="7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工程质量竣工验收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工程消防竣工验收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人民防空工程竣工验收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>
                        <a:alpha val="50000"/>
                      </a:srgb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环保验收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水土保持设施验收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30474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光纤到户通讯配套竣工验收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委托联合</a:t>
                      </a:r>
                      <a:r>
                        <a:rPr lang="zh-CN" altLang="en-US" sz="7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sym typeface="+mn-ea"/>
                        </a:rPr>
                        <a:t>测绘</a:t>
                      </a:r>
                      <a:endParaRPr lang="zh-CN" altLang="en-US" sz="7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sym typeface="+mn-ea"/>
                      </a:endParaRP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  <a:tr h="198084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规划条件核实测量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人防测量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  <a:tr h="197888">
                <a:tc vMerge="1">
                  <a:txBody>
                    <a:bodyPr/>
                    <a:lstStyle/>
                    <a:p>
                      <a:endParaRPr lang="zh-CN"/>
                    </a:p>
                  </a:txBody>
                  <a:tcPr marL="91463" marR="91463" marT="45745" marB="45745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700" b="1" dirty="0">
                          <a:solidFill>
                            <a:schemeClr val="tx1"/>
                          </a:solidFill>
                          <a:latin typeface="+mn-ea"/>
                          <a:sym typeface="+mn-ea"/>
                        </a:rPr>
                        <a:t>不动产测绘</a:t>
                      </a:r>
                    </a:p>
                  </a:txBody>
                  <a:tcPr marL="91388" marR="91388" marT="45606" marB="45606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00B0F0"/>
                    </a:solidFill>
                  </a:tcPr>
                </a:tc>
              </a:tr>
            </a:tbl>
          </a:graphicData>
        </a:graphic>
      </p:graphicFrame>
      <p:sp>
        <p:nvSpPr>
          <p:cNvPr id="184" name="文本框 87"/>
          <p:cNvSpPr txBox="1"/>
          <p:nvPr/>
        </p:nvSpPr>
        <p:spPr>
          <a:xfrm>
            <a:off x="12381383" y="7984632"/>
            <a:ext cx="2451100" cy="2139047"/>
          </a:xfrm>
          <a:prstGeom prst="rect">
            <a:avLst/>
          </a:prstGeom>
          <a:noFill/>
          <a:ln w="9525">
            <a:noFill/>
          </a:ln>
        </p:spPr>
        <p:txBody>
          <a:bodyPr>
            <a:spAutoFit/>
          </a:bodyPr>
          <a:lstStyle/>
          <a:p>
            <a:pPr>
              <a:lnSpc>
                <a:spcPts val="1000"/>
              </a:lnSpc>
              <a:defRPr/>
            </a:pPr>
            <a:r>
              <a:rPr lang="en-US" altLang="zh-CN" sz="800" dirty="0">
                <a:latin typeface="+mn-ea"/>
                <a:ea typeface="+mn-ea"/>
                <a:cs typeface="+mn-ea"/>
                <a:sym typeface="+mn-ea"/>
              </a:rPr>
              <a:t>备注 ：</a:t>
            </a:r>
            <a:endParaRPr lang="en-US" altLang="zh-CN" sz="800" dirty="0">
              <a:latin typeface="+mn-ea"/>
              <a:ea typeface="+mn-ea"/>
              <a:cs typeface="+mn-ea"/>
            </a:endParaRPr>
          </a:p>
          <a:p>
            <a:pPr>
              <a:lnSpc>
                <a:spcPts val="1000"/>
              </a:lnSpc>
              <a:defRPr/>
            </a:pPr>
            <a:r>
              <a:rPr lang="en-US" altLang="zh-CN" sz="800" dirty="0">
                <a:latin typeface="+mn-ea"/>
                <a:ea typeface="+mn-ea"/>
                <a:cs typeface="+mn-ea"/>
                <a:sym typeface="+mn-ea"/>
              </a:rPr>
              <a:t>1</a:t>
            </a:r>
            <a:r>
              <a:rPr lang="en-US" altLang="zh-CN" sz="800" dirty="0" smtClean="0">
                <a:latin typeface="+mn-ea"/>
                <a:ea typeface="+mn-ea"/>
                <a:cs typeface="+mn-ea"/>
                <a:sym typeface="+mn-ea"/>
              </a:rPr>
              <a:t>.</a:t>
            </a:r>
            <a:r>
              <a:rPr lang="zh-CN" altLang="en-US" sz="800" dirty="0"/>
              <a:t>本流程适用于政府投资线性工程类建设项目，包括市政道桥</a:t>
            </a:r>
            <a:r>
              <a:rPr lang="en-US" altLang="zh-CN" sz="800" dirty="0"/>
              <a:t>/</a:t>
            </a:r>
            <a:r>
              <a:rPr lang="zh-CN" altLang="en-US" sz="800" dirty="0"/>
              <a:t>管线、绿化设施、市政道路开设出入口工程。</a:t>
            </a:r>
          </a:p>
          <a:p>
            <a:pPr>
              <a:defRPr/>
            </a:pPr>
            <a:r>
              <a:rPr lang="en-US" altLang="zh-CN" sz="800" dirty="0" smtClean="0">
                <a:latin typeface="+mn-ea"/>
                <a:ea typeface="+mn-ea"/>
                <a:cs typeface="+mn-ea"/>
                <a:sym typeface="+mn-ea"/>
              </a:rPr>
              <a:t>2</a:t>
            </a:r>
            <a:r>
              <a:rPr lang="en-US" altLang="zh-CN" sz="800" dirty="0">
                <a:latin typeface="+mn-ea"/>
                <a:ea typeface="+mn-ea"/>
                <a:cs typeface="+mn-ea"/>
                <a:sym typeface="+mn-ea"/>
              </a:rPr>
              <a:t>.</a:t>
            </a:r>
            <a:r>
              <a:rPr lang="zh-CN" altLang="en-US" sz="800" dirty="0">
                <a:latin typeface="+mn-ea"/>
                <a:ea typeface="+mn-ea"/>
                <a:cs typeface="+mn-ea"/>
                <a:sym typeface="+mn-ea"/>
              </a:rPr>
              <a:t>本</a:t>
            </a:r>
            <a:r>
              <a:rPr lang="en-US" altLang="zh-CN" sz="800" dirty="0" err="1">
                <a:latin typeface="+mn-ea"/>
                <a:ea typeface="+mn-ea"/>
                <a:cs typeface="+mn-ea"/>
                <a:sym typeface="+mn-ea"/>
              </a:rPr>
              <a:t>流程图包括工程建设项目审批主要事项，未涵盖所有事项</a:t>
            </a:r>
            <a:r>
              <a:rPr lang="zh-CN" altLang="en-US" sz="800" dirty="0" smtClean="0">
                <a:latin typeface="+mn-ea"/>
                <a:ea typeface="+mn-ea"/>
                <a:cs typeface="+mn-ea"/>
                <a:sym typeface="+mn-ea"/>
              </a:rPr>
              <a:t>，</a:t>
            </a:r>
            <a:r>
              <a:rPr lang="zh-CN" altLang="en-US" sz="800" dirty="0">
                <a:latin typeface="+mn-ea"/>
              </a:rPr>
              <a:t>流程图时间只统计政府部门组织审批时间，委托或购买服务的技术审查时间</a:t>
            </a:r>
            <a:r>
              <a:rPr lang="zh-CN" altLang="en-US" sz="800" dirty="0" smtClean="0">
                <a:latin typeface="+mn-ea"/>
              </a:rPr>
              <a:t>、公</a:t>
            </a:r>
            <a:r>
              <a:rPr lang="zh-CN" altLang="en-US" sz="800" dirty="0">
                <a:latin typeface="+mn-ea"/>
              </a:rPr>
              <a:t>示时间、</a:t>
            </a:r>
            <a:r>
              <a:rPr lang="zh-CN" altLang="zh-CN" sz="800" dirty="0">
                <a:latin typeface="+mn-ea"/>
              </a:rPr>
              <a:t>专家评审、听证及市城乡规划委员会</a:t>
            </a:r>
            <a:r>
              <a:rPr lang="zh-CN" altLang="en-US" sz="800" dirty="0">
                <a:latin typeface="+mn-ea"/>
              </a:rPr>
              <a:t>等</a:t>
            </a:r>
            <a:r>
              <a:rPr lang="zh-CN" altLang="zh-CN" sz="800" dirty="0">
                <a:latin typeface="+mn-ea"/>
              </a:rPr>
              <a:t>特殊审核时间</a:t>
            </a:r>
            <a:r>
              <a:rPr lang="zh-CN" altLang="en-US" sz="800" dirty="0">
                <a:latin typeface="+mn-ea"/>
              </a:rPr>
              <a:t>及建设单位准备材料时间不计入用时。</a:t>
            </a:r>
            <a:endParaRPr lang="en-US" altLang="zh-CN" sz="800" dirty="0">
              <a:latin typeface="+mn-ea"/>
            </a:endParaRPr>
          </a:p>
          <a:p>
            <a:pPr>
              <a:lnSpc>
                <a:spcPts val="1000"/>
              </a:lnSpc>
            </a:pPr>
            <a:r>
              <a:rPr lang="en-US" altLang="zh-CN" sz="800" dirty="0" smtClean="0">
                <a:latin typeface="+mn-ea"/>
                <a:ea typeface="+mn-ea"/>
              </a:rPr>
              <a:t>3.</a:t>
            </a:r>
            <a:r>
              <a:rPr lang="en-US" altLang="zh-CN" sz="800" dirty="0"/>
              <a:t> </a:t>
            </a:r>
            <a:r>
              <a:rPr lang="zh-CN" altLang="en-US" sz="800" dirty="0" smtClean="0"/>
              <a:t>本</a:t>
            </a:r>
            <a:r>
              <a:rPr lang="zh-CN" altLang="en-US" sz="800" dirty="0"/>
              <a:t>流程适用于政府投资线性工程类建设项目，包括市政道桥</a:t>
            </a:r>
            <a:r>
              <a:rPr lang="en-US" altLang="zh-CN" sz="800" dirty="0"/>
              <a:t>/</a:t>
            </a:r>
            <a:r>
              <a:rPr lang="zh-CN" altLang="en-US" sz="800" dirty="0"/>
              <a:t>管线、绿化设施、市政道路开设出入口工程。</a:t>
            </a:r>
          </a:p>
          <a:p>
            <a:pPr>
              <a:lnSpc>
                <a:spcPts val="1000"/>
              </a:lnSpc>
              <a:defRPr/>
            </a:pPr>
            <a:r>
              <a:rPr lang="en-US" altLang="zh-CN" sz="800" dirty="0" smtClean="0">
                <a:latin typeface="+mn-ea"/>
                <a:sym typeface="+mn-ea"/>
              </a:rPr>
              <a:t>4.</a:t>
            </a:r>
            <a:r>
              <a:rPr lang="zh-CN" altLang="en-US" sz="800" dirty="0"/>
              <a:t>本流程图的</a:t>
            </a:r>
            <a:r>
              <a:rPr lang="zh-CN" altLang="zh-CN" sz="800" dirty="0"/>
              <a:t>国有建设用地供地审核是指核发国有建设用地批准书</a:t>
            </a:r>
            <a:r>
              <a:rPr lang="zh-CN" altLang="en-US" sz="800" dirty="0" smtClean="0"/>
              <a:t>。                                                  </a:t>
            </a:r>
            <a:r>
              <a:rPr lang="en-US" altLang="zh-CN" sz="800" dirty="0" smtClean="0">
                <a:latin typeface="+mn-ea"/>
                <a:ea typeface="+mn-ea"/>
                <a:cs typeface="+mn-ea"/>
                <a:sym typeface="+mn-ea"/>
              </a:rPr>
              <a:t>5.</a:t>
            </a:r>
            <a:r>
              <a:rPr lang="en-US" altLang="zh-CN" sz="800" dirty="0">
                <a:latin typeface="+mn-ea"/>
                <a:ea typeface="+mn-ea"/>
                <a:cs typeface="+mn-ea"/>
                <a:sym typeface="+mn-ea"/>
              </a:rPr>
              <a:t>部分事项非法定前后置关系，</a:t>
            </a:r>
            <a:r>
              <a:rPr lang="en-US" altLang="zh-CN" sz="800" dirty="0" smtClean="0">
                <a:latin typeface="+mn-ea"/>
                <a:ea typeface="+mn-ea"/>
                <a:cs typeface="+mn-ea"/>
                <a:sym typeface="+mn-ea"/>
              </a:rPr>
              <a:t>可参考本流程办理</a:t>
            </a:r>
            <a:r>
              <a:rPr lang="zh-CN" altLang="en-US" sz="800" dirty="0" smtClean="0">
                <a:latin typeface="+mn-ea"/>
                <a:ea typeface="+mn-ea"/>
                <a:cs typeface="+mn-ea"/>
                <a:sym typeface="+mn-ea"/>
              </a:rPr>
              <a:t>。</a:t>
            </a:r>
            <a:endParaRPr lang="zh-CN" altLang="en-US" sz="800" dirty="0"/>
          </a:p>
          <a:p>
            <a:pPr>
              <a:defRPr/>
            </a:pPr>
            <a:endParaRPr lang="zh-CN" altLang="en-US" sz="800" b="1" dirty="0">
              <a:latin typeface="+mn-ea"/>
              <a:ea typeface="+mn-ea"/>
            </a:endParaRPr>
          </a:p>
        </p:txBody>
      </p:sp>
      <p:cxnSp>
        <p:nvCxnSpPr>
          <p:cNvPr id="198" name="直接箭头连接符 197"/>
          <p:cNvCxnSpPr>
            <a:stCxn id="28" idx="2"/>
          </p:cNvCxnSpPr>
          <p:nvPr/>
        </p:nvCxnSpPr>
        <p:spPr>
          <a:xfrm flipH="1">
            <a:off x="7560721" y="2418730"/>
            <a:ext cx="3630" cy="105496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graphicFrame>
        <p:nvGraphicFramePr>
          <p:cNvPr id="191" name="表格 190"/>
          <p:cNvGraphicFramePr/>
          <p:nvPr>
            <p:extLst>
              <p:ext uri="{D42A27DB-BD31-4B8C-83A1-F6EECF244321}">
                <p14:modId xmlns:p14="http://schemas.microsoft.com/office/powerpoint/2010/main" val="2849647000"/>
              </p:ext>
            </p:extLst>
          </p:nvPr>
        </p:nvGraphicFramePr>
        <p:xfrm>
          <a:off x="4607347" y="4146672"/>
          <a:ext cx="1360963" cy="1415258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52851"/>
                <a:gridCol w="792088"/>
                <a:gridCol w="216024"/>
              </a:tblGrid>
              <a:tr h="1415258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自</a:t>
                      </a:r>
                      <a:r>
                        <a:rPr lang="zh-CN" altLang="zh-CN" sz="800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然资</a:t>
                      </a:r>
                      <a:r>
                        <a:rPr lang="zh-CN" altLang="zh-CN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源</a:t>
                      </a: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部门</a:t>
                      </a:r>
                      <a:endParaRPr lang="zh-CN" altLang="zh-CN" sz="800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l">
                        <a:buClrTx/>
                        <a:buSzTx/>
                        <a:buFontTx/>
                        <a:buNone/>
                      </a:pPr>
                      <a:r>
                        <a:rPr lang="zh-CN" altLang="en-US" sz="80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sym typeface="+mn-ea"/>
                        </a:rPr>
                        <a:t>建设用地（含临时用地）规划许可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证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solidFill>
                          <a:schemeClr val="tx1"/>
                        </a:solidFill>
                        <a:latin typeface="微软雅黑" panose="020B0503020204020204" pitchFamily="34" charset="-122"/>
                        <a:ea typeface="微软雅黑" panose="020B0503020204020204" pitchFamily="34" charset="-122"/>
                        <a:cs typeface="微软雅黑" panose="020B0503020204020204" pitchFamily="34" charset="-122"/>
                      </a:endParaRP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3</a:t>
                      </a: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个</a:t>
                      </a:r>
                      <a:r>
                        <a:rPr lang="zh-CN" altLang="en-US" sz="800" b="1" dirty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  <a:cs typeface="微软雅黑" panose="020B0503020204020204" pitchFamily="34" charset="-122"/>
                        </a:rPr>
                        <a:t>工作日</a:t>
                      </a: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92" name="右箭头 191"/>
          <p:cNvSpPr/>
          <p:nvPr/>
        </p:nvSpPr>
        <p:spPr>
          <a:xfrm>
            <a:off x="4315720" y="4590067"/>
            <a:ext cx="291627" cy="360362"/>
          </a:xfrm>
          <a:prstGeom prst="rightArrow">
            <a:avLst/>
          </a:prstGeom>
          <a:solidFill>
            <a:schemeClr val="tx1">
              <a:lumMod val="50000"/>
              <a:lumOff val="5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aphicFrame>
        <p:nvGraphicFramePr>
          <p:cNvPr id="200" name="表格 199"/>
          <p:cNvGraphicFramePr/>
          <p:nvPr>
            <p:extLst>
              <p:ext uri="{D42A27DB-BD31-4B8C-83A1-F6EECF244321}">
                <p14:modId xmlns:p14="http://schemas.microsoft.com/office/powerpoint/2010/main" val="3543782597"/>
              </p:ext>
            </p:extLst>
          </p:nvPr>
        </p:nvGraphicFramePr>
        <p:xfrm>
          <a:off x="2651324" y="4158331"/>
          <a:ext cx="1664395" cy="140359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375226"/>
                <a:gridCol w="1041540"/>
                <a:gridCol w="247629"/>
              </a:tblGrid>
              <a:tr h="1403599">
                <a:tc>
                  <a:txBody>
                    <a:bodyPr/>
                    <a:lstStyle/>
                    <a:p>
                      <a:pPr algn="ctr" fontAlgn="ctr">
                        <a:buClrTx/>
                        <a:buSzTx/>
                        <a:buFontTx/>
                        <a:buNone/>
                      </a:pPr>
                      <a:r>
                        <a:rPr lang="zh-CN" altLang="zh-CN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发</a:t>
                      </a: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prstClr val="black"/>
                          </a:solidFill>
                        </a:rPr>
                        <a:t>改部门</a:t>
                      </a: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latin typeface="Arial" panose="020B0604020202020204" pitchFamily="34" charset="0"/>
                        <a:ea typeface="宋体" panose="02010600030101010101" pitchFamily="2" charset="-122"/>
                      </a:endParaRPr>
                    </a:p>
                  </a:txBody>
                  <a:tcPr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l" defTabSz="1425575" eaLnBrk="1" fontAlgn="base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zh-CN" altLang="zh-CN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政府投资项目审批</a:t>
                      </a: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（初步设计概算）</a:t>
                      </a:r>
                      <a:endParaRPr lang="zh-CN" altLang="zh-CN" sz="800" b="1" i="0" u="none" kern="1200" baseline="0" dirty="0">
                        <a:solidFill>
                          <a:schemeClr val="tx1"/>
                        </a:solidFill>
                        <a:latin typeface="+mn-ea"/>
                        <a:ea typeface="+mn-ea"/>
                        <a:cs typeface="+mn-cs"/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en-US" altLang="zh-CN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5</a:t>
                      </a: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r>
                        <a:rPr lang="zh-CN" altLang="en-US" sz="800" b="1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个</a:t>
                      </a:r>
                      <a:r>
                        <a:rPr lang="zh-CN" altLang="en-US" sz="800" b="1" dirty="0">
                          <a:ln>
                            <a:noFill/>
                          </a:ln>
                          <a:solidFill>
                            <a:schemeClr val="tx1"/>
                          </a:solidFill>
                          <a:latin typeface="宋体" panose="02010600030101010101" pitchFamily="2" charset="-122"/>
                          <a:ea typeface="宋体" panose="02010600030101010101" pitchFamily="2" charset="-122"/>
                          <a:sym typeface="+mn-ea"/>
                        </a:rPr>
                        <a:t>工作日</a:t>
                      </a:r>
                    </a:p>
                    <a:p>
                      <a:pPr algn="ctr">
                        <a:buClrTx/>
                        <a:buSzTx/>
                        <a:buFontTx/>
                        <a:buNone/>
                      </a:pPr>
                      <a:endParaRPr lang="zh-CN" altLang="en-US" sz="800" b="1" dirty="0">
                        <a:ln>
                          <a:noFill/>
                        </a:ln>
                        <a:solidFill>
                          <a:prstClr val="black"/>
                        </a:solidFill>
                        <a:sym typeface="+mn-ea"/>
                      </a:endParaRPr>
                    </a:p>
                  </a:txBody>
                  <a:tcPr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mpd="sng">
                      <a:solidFill>
                        <a:schemeClr val="tx1"/>
                      </a:solidFill>
                      <a:prstDash val="soli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212" name="圆角矩形 211"/>
          <p:cNvSpPr/>
          <p:nvPr/>
        </p:nvSpPr>
        <p:spPr>
          <a:xfrm>
            <a:off x="2660255" y="7866186"/>
            <a:ext cx="1819024" cy="30696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13" name="文本框 85"/>
          <p:cNvSpPr txBox="1"/>
          <p:nvPr/>
        </p:nvSpPr>
        <p:spPr>
          <a:xfrm>
            <a:off x="2591123" y="7866186"/>
            <a:ext cx="1949325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国家风景名胜区内重大建设工程项目选址方案核准（风景名胜管理部门）</a:t>
            </a:r>
          </a:p>
        </p:txBody>
      </p:sp>
      <p:sp>
        <p:nvSpPr>
          <p:cNvPr id="214" name="圆角矩形 213"/>
          <p:cNvSpPr/>
          <p:nvPr/>
        </p:nvSpPr>
        <p:spPr>
          <a:xfrm>
            <a:off x="2632636" y="8222765"/>
            <a:ext cx="3392628" cy="29149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15" name="文本框 85"/>
          <p:cNvSpPr txBox="1"/>
          <p:nvPr/>
        </p:nvSpPr>
        <p:spPr>
          <a:xfrm>
            <a:off x="2689536" y="8226226"/>
            <a:ext cx="3308302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申请在地方级自然保护区修筑设施审批、建设工程永久占用林地审核、建设工程临时占用林地审批（林业部门）</a:t>
            </a:r>
          </a:p>
        </p:txBody>
      </p:sp>
      <p:grpSp>
        <p:nvGrpSpPr>
          <p:cNvPr id="216" name="组合 127"/>
          <p:cNvGrpSpPr/>
          <p:nvPr/>
        </p:nvGrpSpPr>
        <p:grpSpPr>
          <a:xfrm>
            <a:off x="2656773" y="6930082"/>
            <a:ext cx="1687195" cy="226953"/>
            <a:chOff x="306" y="12636"/>
            <a:chExt cx="1242" cy="237"/>
          </a:xfrm>
        </p:grpSpPr>
        <p:sp>
          <p:nvSpPr>
            <p:cNvPr id="217" name="圆角矩形 216"/>
            <p:cNvSpPr/>
            <p:nvPr/>
          </p:nvSpPr>
          <p:spPr>
            <a:xfrm>
              <a:off x="306" y="12636"/>
              <a:ext cx="1242" cy="23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800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18" name="文本框 129"/>
            <p:cNvSpPr txBox="1"/>
            <p:nvPr/>
          </p:nvSpPr>
          <p:spPr>
            <a:xfrm>
              <a:off x="348" y="12636"/>
              <a:ext cx="1197" cy="225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noProof="1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项目建议书审批（</a:t>
              </a:r>
              <a:r>
                <a:rPr lang="zh-CN" altLang="en-US" sz="800" b="1" noProof="1">
                  <a:latin typeface="微软雅黑" panose="020B0503020204020204" pitchFamily="34" charset="-122"/>
                  <a:ea typeface="微软雅黑" panose="020B0503020204020204" pitchFamily="34" charset="-122"/>
                </a:rPr>
                <a:t>发改部门）</a:t>
              </a:r>
            </a:p>
          </p:txBody>
        </p:sp>
      </p:grpSp>
      <p:grpSp>
        <p:nvGrpSpPr>
          <p:cNvPr id="219" name="组合 127"/>
          <p:cNvGrpSpPr/>
          <p:nvPr/>
        </p:nvGrpSpPr>
        <p:grpSpPr>
          <a:xfrm>
            <a:off x="4535602" y="7860272"/>
            <a:ext cx="1520134" cy="312504"/>
            <a:chOff x="177" y="12727"/>
            <a:chExt cx="1431" cy="290"/>
          </a:xfrm>
        </p:grpSpPr>
        <p:sp>
          <p:nvSpPr>
            <p:cNvPr id="220" name="圆角矩形 219"/>
            <p:cNvSpPr/>
            <p:nvPr/>
          </p:nvSpPr>
          <p:spPr>
            <a:xfrm>
              <a:off x="177" y="12727"/>
              <a:ext cx="1389" cy="290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800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21" name="文本框 129"/>
            <p:cNvSpPr txBox="1"/>
            <p:nvPr/>
          </p:nvSpPr>
          <p:spPr>
            <a:xfrm>
              <a:off x="182" y="12792"/>
              <a:ext cx="1426" cy="200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noProof="1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节能</a:t>
              </a:r>
              <a:r>
                <a:rPr lang="zh-CN" altLang="en-US" sz="800" b="1" noProof="1">
                  <a:latin typeface="微软雅黑" panose="020B0503020204020204" pitchFamily="34" charset="-122"/>
                  <a:ea typeface="微软雅黑" panose="020B0503020204020204" pitchFamily="34" charset="-122"/>
                </a:rPr>
                <a:t>评估（发改部门）</a:t>
              </a:r>
            </a:p>
          </p:txBody>
        </p:sp>
      </p:grpSp>
      <p:grpSp>
        <p:nvGrpSpPr>
          <p:cNvPr id="222" name="组合 127"/>
          <p:cNvGrpSpPr/>
          <p:nvPr/>
        </p:nvGrpSpPr>
        <p:grpSpPr>
          <a:xfrm>
            <a:off x="4463331" y="6930141"/>
            <a:ext cx="1556998" cy="231539"/>
            <a:chOff x="299" y="12622"/>
            <a:chExt cx="1318" cy="214"/>
          </a:xfrm>
        </p:grpSpPr>
        <p:sp>
          <p:nvSpPr>
            <p:cNvPr id="223" name="圆角矩形 222"/>
            <p:cNvSpPr/>
            <p:nvPr/>
          </p:nvSpPr>
          <p:spPr>
            <a:xfrm>
              <a:off x="299" y="12622"/>
              <a:ext cx="1318" cy="203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z="800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24" name="文本框 129"/>
            <p:cNvSpPr txBox="1"/>
            <p:nvPr/>
          </p:nvSpPr>
          <p:spPr>
            <a:xfrm>
              <a:off x="338" y="12637"/>
              <a:ext cx="1260" cy="199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noProof="1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可行性研究报告（</a:t>
              </a:r>
              <a:r>
                <a:rPr lang="zh-CN" altLang="en-US" sz="800" b="1" noProof="1">
                  <a:latin typeface="微软雅黑" panose="020B0503020204020204" pitchFamily="34" charset="-122"/>
                  <a:ea typeface="微软雅黑" panose="020B0503020204020204" pitchFamily="34" charset="-122"/>
                </a:rPr>
                <a:t>发改部门）</a:t>
              </a:r>
            </a:p>
          </p:txBody>
        </p:sp>
      </p:grpSp>
      <p:sp>
        <p:nvSpPr>
          <p:cNvPr id="226" name="圆角矩形 225"/>
          <p:cNvSpPr/>
          <p:nvPr/>
        </p:nvSpPr>
        <p:spPr>
          <a:xfrm>
            <a:off x="4460731" y="7188029"/>
            <a:ext cx="1550390" cy="362666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grpSp>
        <p:nvGrpSpPr>
          <p:cNvPr id="228" name="组合 127"/>
          <p:cNvGrpSpPr/>
          <p:nvPr/>
        </p:nvGrpSpPr>
        <p:grpSpPr>
          <a:xfrm>
            <a:off x="2591123" y="7196547"/>
            <a:ext cx="1880655" cy="342808"/>
            <a:chOff x="254" y="12611"/>
            <a:chExt cx="1377" cy="375"/>
          </a:xfrm>
        </p:grpSpPr>
        <p:sp>
          <p:nvSpPr>
            <p:cNvPr id="229" name="圆角矩形 228"/>
            <p:cNvSpPr/>
            <p:nvPr/>
          </p:nvSpPr>
          <p:spPr>
            <a:xfrm>
              <a:off x="299" y="12615"/>
              <a:ext cx="1244" cy="371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230" name="文本框 129"/>
            <p:cNvSpPr txBox="1"/>
            <p:nvPr/>
          </p:nvSpPr>
          <p:spPr>
            <a:xfrm>
              <a:off x="254" y="12611"/>
              <a:ext cx="1377" cy="370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  <a:sym typeface="+mn-ea"/>
                </a:rPr>
                <a:t>建设项目用地预审与选址意见书</a:t>
              </a:r>
            </a:p>
            <a:p>
              <a:r>
                <a:rPr lang="zh-CN" altLang="en-US" sz="800" b="1" noProof="1">
                  <a:latin typeface="微软雅黑" panose="020B0503020204020204" pitchFamily="34" charset="-122"/>
                  <a:ea typeface="微软雅黑" panose="020B0503020204020204" pitchFamily="34" charset="-122"/>
                </a:rPr>
                <a:t>（自然资源部门）</a:t>
              </a:r>
            </a:p>
          </p:txBody>
        </p:sp>
      </p:grpSp>
      <p:sp>
        <p:nvSpPr>
          <p:cNvPr id="231" name="圆角矩形 230"/>
          <p:cNvSpPr/>
          <p:nvPr/>
        </p:nvSpPr>
        <p:spPr>
          <a:xfrm>
            <a:off x="2656773" y="7578154"/>
            <a:ext cx="3341065" cy="261419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2" name="文本框 129"/>
          <p:cNvSpPr txBox="1"/>
          <p:nvPr/>
        </p:nvSpPr>
        <p:spPr>
          <a:xfrm>
            <a:off x="4429371" y="7182966"/>
            <a:ext cx="1513164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涉及国家安全事项的建设项目管控要求（国安部门</a:t>
            </a:r>
            <a:r>
              <a:rPr lang="zh-CN" altLang="en-US" sz="800" b="1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  <a:endParaRPr lang="zh-CN" altLang="en-US" sz="800" b="1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3" name="圆角矩形 232"/>
          <p:cNvSpPr/>
          <p:nvPr/>
        </p:nvSpPr>
        <p:spPr>
          <a:xfrm>
            <a:off x="2769687" y="8823240"/>
            <a:ext cx="1765652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4" name="圆角矩形 233"/>
          <p:cNvSpPr/>
          <p:nvPr/>
        </p:nvSpPr>
        <p:spPr>
          <a:xfrm>
            <a:off x="4685436" y="8823240"/>
            <a:ext cx="2514199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5" name="文本框 85"/>
          <p:cNvSpPr txBox="1"/>
          <p:nvPr/>
        </p:nvSpPr>
        <p:spPr>
          <a:xfrm>
            <a:off x="4669543" y="8825145"/>
            <a:ext cx="260210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修建跨越、穿越航道建筑物审批、修建临河、临湖建筑审批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（航道部门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236" name="圆角矩形 235"/>
          <p:cNvSpPr/>
          <p:nvPr/>
        </p:nvSpPr>
        <p:spPr>
          <a:xfrm>
            <a:off x="7415659" y="8823240"/>
            <a:ext cx="1402715" cy="33909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37" name="文本框 85"/>
          <p:cNvSpPr txBox="1"/>
          <p:nvPr/>
        </p:nvSpPr>
        <p:spPr>
          <a:xfrm>
            <a:off x="7427451" y="8825145"/>
            <a:ext cx="1356360" cy="337185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宗教活动场所内改建或新建建筑物审批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（民宗部门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238" name="文本框 85"/>
          <p:cNvSpPr txBox="1"/>
          <p:nvPr/>
        </p:nvSpPr>
        <p:spPr>
          <a:xfrm>
            <a:off x="2728692" y="8823776"/>
            <a:ext cx="1734639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国有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建设用地供地审核（自然资源部门）</a:t>
            </a:r>
          </a:p>
        </p:txBody>
      </p:sp>
      <p:graphicFrame>
        <p:nvGraphicFramePr>
          <p:cNvPr id="247" name="表格 246"/>
          <p:cNvGraphicFramePr/>
          <p:nvPr>
            <p:extLst>
              <p:ext uri="{D42A27DB-BD31-4B8C-83A1-F6EECF244321}">
                <p14:modId xmlns:p14="http://schemas.microsoft.com/office/powerpoint/2010/main" val="3956245076"/>
              </p:ext>
            </p:extLst>
          </p:nvPr>
        </p:nvGraphicFramePr>
        <p:xfrm>
          <a:off x="9503891" y="4154214"/>
          <a:ext cx="2268943" cy="111968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590652"/>
                <a:gridCol w="956651"/>
                <a:gridCol w="721640"/>
              </a:tblGrid>
              <a:tr h="1119684"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住建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部门</a:t>
                      </a:r>
                    </a:p>
                  </a:txBody>
                  <a:tcPr marL="91487" marR="91487" marT="45683" marB="45683" anchor="ctr">
                    <a:lnL w="6350" cmpd="sng">
                      <a:solidFill>
                        <a:schemeClr val="tx1"/>
                      </a:solidFill>
                      <a:prstDash val="soli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zh-CN" altLang="en-US" sz="800" b="1" i="0" u="none" kern="1200" baseline="0" dirty="0" smtClean="0">
                          <a:solidFill>
                            <a:schemeClr val="tx1"/>
                          </a:solidFill>
                          <a:latin typeface="+mn-ea"/>
                          <a:ea typeface="+mn-ea"/>
                          <a:cs typeface="+mn-cs"/>
                          <a:sym typeface="+mn-ea"/>
                        </a:rPr>
                        <a:t>建设工程施工许可证核发（含质量监督手续）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mpd="sng">
                      <a:solidFill>
                        <a:schemeClr val="tx1"/>
                      </a:solidFill>
                      <a:prstDash val="solid"/>
                    </a:lnB>
                    <a:solidFill>
                      <a:srgbClr val="FFC000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1425575" eaLnBrk="1" fontAlgn="ctr" latinLnBrk="0" hangingPunct="1">
                        <a:lnSpc>
                          <a:spcPct val="100000"/>
                        </a:lnSpc>
                        <a:spcBef>
                          <a:spcPct val="0"/>
                        </a:spcBef>
                        <a:spcAft>
                          <a:spcPct val="0"/>
                        </a:spcAft>
                        <a:buClrTx/>
                        <a:buSzTx/>
                        <a:buFontTx/>
                        <a:buNone/>
                        <a:defRPr/>
                      </a:pPr>
                      <a:r>
                        <a:rPr lang="en-US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2</a:t>
                      </a:r>
                      <a:r>
                        <a:rPr lang="zh-CN" altLang="zh-CN" sz="800" b="1" dirty="0" smtClean="0">
                          <a:solidFill>
                            <a:schemeClr val="tx1"/>
                          </a:solidFill>
                          <a:latin typeface="微软雅黑" panose="020B0503020204020204" pitchFamily="34" charset="-122"/>
                          <a:ea typeface="微软雅黑" panose="020B0503020204020204" pitchFamily="34" charset="-122"/>
                        </a:rPr>
                        <a:t>个工作日</a:t>
                      </a:r>
                    </a:p>
                  </a:txBody>
                  <a:tcPr marL="91487" marR="91487" marT="45683" marB="45683" anchor="ctr">
                    <a:lnL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mpd="sng">
                      <a:solidFill>
                        <a:schemeClr val="tx1"/>
                      </a:solidFill>
                      <a:prstDash val="solid"/>
                    </a:lnR>
                    <a:lnT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</a:tr>
            </a:tbl>
          </a:graphicData>
        </a:graphic>
      </p:graphicFrame>
      <p:sp>
        <p:nvSpPr>
          <p:cNvPr id="144" name="文本框 129"/>
          <p:cNvSpPr txBox="1"/>
          <p:nvPr/>
        </p:nvSpPr>
        <p:spPr>
          <a:xfrm>
            <a:off x="2591122" y="7527632"/>
            <a:ext cx="3464614" cy="33855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需要履行项目核准手续的依法必须招标的勘察、设计、监理等与工程有关的服务招标范围、招标方式和招标组织形式的提前单独核准</a:t>
            </a:r>
            <a:r>
              <a:rPr lang="zh-CN" altLang="en-US" sz="800" b="1" noProof="1">
                <a:latin typeface="微软雅黑" panose="020B0503020204020204" pitchFamily="34" charset="-122"/>
                <a:ea typeface="微软雅黑" panose="020B0503020204020204" pitchFamily="34" charset="-122"/>
              </a:rPr>
              <a:t>（发改</a:t>
            </a:r>
            <a:r>
              <a:rPr lang="zh-CN" altLang="en-US" sz="800" b="1" noProof="1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部门）</a:t>
            </a:r>
            <a:endParaRPr lang="zh-CN" altLang="en-US" sz="800" b="1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5" name="矩形 144"/>
          <p:cNvSpPr/>
          <p:nvPr/>
        </p:nvSpPr>
        <p:spPr>
          <a:xfrm>
            <a:off x="6292850" y="6714058"/>
            <a:ext cx="2647950" cy="1800200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6" name="文本框 83"/>
          <p:cNvSpPr txBox="1"/>
          <p:nvPr/>
        </p:nvSpPr>
        <p:spPr>
          <a:xfrm>
            <a:off x="6839595" y="6714058"/>
            <a:ext cx="1686401" cy="214313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第二阶段可并联或并行办理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事项</a:t>
            </a:r>
            <a:endParaRPr lang="zh-CN" altLang="en-US" sz="800" b="1" dirty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8" name="圆角矩形 147"/>
          <p:cNvSpPr/>
          <p:nvPr/>
        </p:nvSpPr>
        <p:spPr>
          <a:xfrm>
            <a:off x="6394238" y="7362904"/>
            <a:ext cx="2447925" cy="201593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49" name="文本框 95"/>
          <p:cNvSpPr txBox="1"/>
          <p:nvPr/>
        </p:nvSpPr>
        <p:spPr>
          <a:xfrm>
            <a:off x="6671171" y="7362904"/>
            <a:ext cx="1968624" cy="214312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 algn="ctr"/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入河排污口设置审核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（生态环境部门</a:t>
            </a:r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grpSp>
        <p:nvGrpSpPr>
          <p:cNvPr id="153" name="组合 100"/>
          <p:cNvGrpSpPr/>
          <p:nvPr/>
        </p:nvGrpSpPr>
        <p:grpSpPr>
          <a:xfrm>
            <a:off x="6361960" y="7650936"/>
            <a:ext cx="2490787" cy="214312"/>
            <a:chOff x="10029" y="12596"/>
            <a:chExt cx="3922" cy="337"/>
          </a:xfrm>
        </p:grpSpPr>
        <p:sp>
          <p:nvSpPr>
            <p:cNvPr id="156" name="圆角矩形 155"/>
            <p:cNvSpPr/>
            <p:nvPr/>
          </p:nvSpPr>
          <p:spPr>
            <a:xfrm>
              <a:off x="10095" y="12606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57" name="文本框 102"/>
            <p:cNvSpPr txBox="1"/>
            <p:nvPr/>
          </p:nvSpPr>
          <p:spPr>
            <a:xfrm>
              <a:off x="10029" y="12596"/>
              <a:ext cx="3841" cy="337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占用农业灌溉水源、灌排工程设施审批（水务部门）</a:t>
              </a:r>
            </a:p>
          </p:txBody>
        </p:sp>
      </p:grpSp>
      <p:grpSp>
        <p:nvGrpSpPr>
          <p:cNvPr id="160" name="组合 103"/>
          <p:cNvGrpSpPr/>
          <p:nvPr/>
        </p:nvGrpSpPr>
        <p:grpSpPr>
          <a:xfrm>
            <a:off x="6407140" y="7938968"/>
            <a:ext cx="2489516" cy="215250"/>
            <a:chOff x="10062" y="12274"/>
            <a:chExt cx="3920" cy="341"/>
          </a:xfrm>
        </p:grpSpPr>
        <p:sp>
          <p:nvSpPr>
            <p:cNvPr id="161" name="圆角矩形 160"/>
            <p:cNvSpPr/>
            <p:nvPr/>
          </p:nvSpPr>
          <p:spPr>
            <a:xfrm>
              <a:off x="10062" y="12274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86" name="文本框 105"/>
            <p:cNvSpPr txBox="1"/>
            <p:nvPr/>
          </p:nvSpPr>
          <p:spPr>
            <a:xfrm>
              <a:off x="10141" y="12274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/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地名命名核准（命名业务主管部门）</a:t>
              </a:r>
              <a:endPara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</p:grpSp>
      <p:grpSp>
        <p:nvGrpSpPr>
          <p:cNvPr id="189" name="组合 103"/>
          <p:cNvGrpSpPr/>
          <p:nvPr/>
        </p:nvGrpSpPr>
        <p:grpSpPr>
          <a:xfrm>
            <a:off x="6402705" y="8227000"/>
            <a:ext cx="2489516" cy="215250"/>
            <a:chOff x="10062" y="12274"/>
            <a:chExt cx="3920" cy="341"/>
          </a:xfrm>
        </p:grpSpPr>
        <p:sp>
          <p:nvSpPr>
            <p:cNvPr id="193" name="圆角矩形 192"/>
            <p:cNvSpPr/>
            <p:nvPr/>
          </p:nvSpPr>
          <p:spPr>
            <a:xfrm>
              <a:off x="10062" y="12274"/>
              <a:ext cx="3856" cy="317"/>
            </a:xfrm>
            <a:prstGeom prst="roundRect">
              <a:avLst/>
            </a:prstGeom>
            <a:solidFill>
              <a:schemeClr val="accent6">
                <a:lumMod val="20000"/>
                <a:lumOff val="80000"/>
              </a:schemeClr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 fontAlgn="base"/>
              <a:endParaRPr lang="zh-CN" altLang="en-US" strike="noStrike" noProof="1">
                <a:latin typeface="微软雅黑" panose="020B0503020204020204" pitchFamily="34" charset="-122"/>
                <a:ea typeface="微软雅黑" panose="020B0503020204020204" pitchFamily="34" charset="-122"/>
              </a:endParaRPr>
            </a:p>
          </p:txBody>
        </p:sp>
        <p:sp>
          <p:nvSpPr>
            <p:cNvPr id="194" name="文本框 105"/>
            <p:cNvSpPr txBox="1"/>
            <p:nvPr/>
          </p:nvSpPr>
          <p:spPr>
            <a:xfrm>
              <a:off x="10141" y="12274"/>
              <a:ext cx="3841" cy="341"/>
            </a:xfrm>
            <a:prstGeom prst="rect">
              <a:avLst/>
            </a:prstGeom>
            <a:noFill/>
            <a:ln w="9525">
              <a:noFill/>
            </a:ln>
          </p:spPr>
          <p:txBody>
            <a:bodyPr wrap="square" anchor="t">
              <a:spAutoFit/>
            </a:bodyPr>
            <a:lstStyle/>
            <a:p>
              <a:pPr algn="ctr"/>
              <a:r>
                <a:rPr lang="zh-CN" altLang="en-US" sz="800" b="1" dirty="0" smtClean="0">
                  <a:latin typeface="微软雅黑" panose="020B0503020204020204" pitchFamily="34" charset="-122"/>
                  <a:ea typeface="微软雅黑" panose="020B0503020204020204" pitchFamily="34" charset="-122"/>
                </a:rPr>
                <a:t>涉及国</a:t>
              </a:r>
              <a:r>
                <a:rPr lang="zh-CN" altLang="en-US" sz="800" b="1" dirty="0">
                  <a:latin typeface="微软雅黑" panose="020B0503020204020204" pitchFamily="34" charset="-122"/>
                  <a:ea typeface="微软雅黑" panose="020B0503020204020204" pitchFamily="34" charset="-122"/>
                </a:rPr>
                <a:t>家安全事项的建设项目审批（国安部门）</a:t>
              </a:r>
            </a:p>
          </p:txBody>
        </p:sp>
      </p:grpSp>
      <p:sp>
        <p:nvSpPr>
          <p:cNvPr id="195" name="圆角矩形 194"/>
          <p:cNvSpPr/>
          <p:nvPr/>
        </p:nvSpPr>
        <p:spPr>
          <a:xfrm>
            <a:off x="6407140" y="7072387"/>
            <a:ext cx="2428885" cy="196957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建设项目环境影响评价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审批（生态环境部门）</a:t>
            </a:r>
            <a:endParaRPr lang="zh-CN" altLang="zh-CN" sz="8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196" name="文本框 87"/>
          <p:cNvSpPr txBox="1"/>
          <p:nvPr/>
        </p:nvSpPr>
        <p:spPr>
          <a:xfrm>
            <a:off x="9394160" y="6714058"/>
            <a:ext cx="2647950" cy="215444"/>
          </a:xfrm>
          <a:prstGeom prst="rect">
            <a:avLst/>
          </a:prstGeom>
          <a:noFill/>
          <a:ln w="9525">
            <a:noFill/>
          </a:ln>
        </p:spPr>
        <p:txBody>
          <a:bodyPr wrap="square" anchor="t">
            <a:spAutoFit/>
          </a:bodyPr>
          <a:lstStyle/>
          <a:p>
            <a:pPr algn="ctr"/>
            <a:r>
              <a:rPr lang="zh-CN" altLang="en-US" sz="800" b="1" dirty="0">
                <a:latin typeface="微软雅黑" panose="020B0503020204020204" pitchFamily="34" charset="-122"/>
                <a:ea typeface="微软雅黑" panose="020B0503020204020204" pitchFamily="34" charset="-122"/>
              </a:rPr>
              <a:t>第三阶段可并联或并行办理</a:t>
            </a:r>
            <a:r>
              <a:rPr lang="zh-CN" altLang="en-US" sz="800" b="1" dirty="0" smtClean="0">
                <a:latin typeface="微软雅黑" panose="020B0503020204020204" pitchFamily="34" charset="-122"/>
                <a:ea typeface="微软雅黑" panose="020B0503020204020204" pitchFamily="34" charset="-122"/>
              </a:rPr>
              <a:t>事项</a:t>
            </a:r>
            <a:endParaRPr lang="en-US" altLang="zh-CN" sz="800" b="1" dirty="0" smtClean="0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7" name="圆角矩形 196"/>
          <p:cNvSpPr/>
          <p:nvPr/>
        </p:nvSpPr>
        <p:spPr>
          <a:xfrm>
            <a:off x="9230285" y="7578154"/>
            <a:ext cx="2938642" cy="216491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市政设施建设类</a:t>
            </a:r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审批  （</a:t>
            </a:r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住建</a:t>
            </a:r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部门或城管部门</a:t>
            </a:r>
            <a:r>
              <a:rPr lang="zh-CN" altLang="en-US" sz="800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  <a:endParaRPr lang="zh-CN" altLang="en-US" sz="800" strike="noStrike" noProof="1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199" name="圆角矩形 198"/>
          <p:cNvSpPr/>
          <p:nvPr/>
        </p:nvSpPr>
        <p:spPr>
          <a:xfrm>
            <a:off x="9211879" y="8461733"/>
            <a:ext cx="2953068" cy="298727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因</a:t>
            </a:r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工程建设需要拆除、改动、迁移供水、排水与污水处理设施审核（供排水主管部门</a:t>
            </a:r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</a:p>
        </p:txBody>
      </p:sp>
      <p:sp>
        <p:nvSpPr>
          <p:cNvPr id="201" name="圆角矩形 200"/>
          <p:cNvSpPr/>
          <p:nvPr/>
        </p:nvSpPr>
        <p:spPr>
          <a:xfrm>
            <a:off x="9215859" y="7866186"/>
            <a:ext cx="2953068" cy="229620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工程建设涉及城市绿地、树木</a:t>
            </a:r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审批（住建</a:t>
            </a:r>
            <a:r>
              <a:rPr lang="zh-CN" altLang="en-US" sz="800" b="1" noProof="1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部门或城管部门）</a:t>
            </a:r>
          </a:p>
        </p:txBody>
      </p:sp>
      <p:sp>
        <p:nvSpPr>
          <p:cNvPr id="202" name="圆角矩形 201"/>
          <p:cNvSpPr/>
          <p:nvPr/>
        </p:nvSpPr>
        <p:spPr>
          <a:xfrm>
            <a:off x="9225406" y="8181902"/>
            <a:ext cx="2948400" cy="209637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zh-CN" altLang="en-US" sz="800" b="1" noProof="1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特殊建设工程消防设计审查（住建部门）</a:t>
            </a:r>
            <a:endParaRPr lang="zh-CN" altLang="en-US" sz="800" b="1" noProof="1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203" name="圆角矩形 202"/>
          <p:cNvSpPr/>
          <p:nvPr/>
        </p:nvSpPr>
        <p:spPr>
          <a:xfrm>
            <a:off x="9222159" y="8831801"/>
            <a:ext cx="2953068" cy="224841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zh-CN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占用利用公路、公路用地、公路附属设施</a:t>
            </a:r>
            <a:r>
              <a:rPr lang="zh-CN" altLang="zh-CN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的审批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（</a:t>
            </a:r>
            <a:r>
              <a:rPr lang="zh-CN" altLang="zh-CN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交通部</a:t>
            </a:r>
            <a:r>
              <a:rPr lang="zh-CN" altLang="zh-CN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门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）</a:t>
            </a:r>
            <a:endParaRPr lang="zh-CN" altLang="zh-CN" sz="8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204" name="圆角矩形 203"/>
          <p:cNvSpPr/>
          <p:nvPr/>
        </p:nvSpPr>
        <p:spPr>
          <a:xfrm>
            <a:off x="9215859" y="7295901"/>
            <a:ext cx="2953068" cy="210245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ctr"/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污水排入排水管网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许可证（</a:t>
            </a:r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排水主管</a:t>
            </a:r>
            <a:r>
              <a:rPr lang="zh-CN" altLang="zh-CN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）</a:t>
            </a:r>
            <a:endParaRPr lang="zh-CN" altLang="zh-CN" sz="8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205" name="圆角矩形 204"/>
          <p:cNvSpPr/>
          <p:nvPr/>
        </p:nvSpPr>
        <p:spPr>
          <a:xfrm>
            <a:off x="9220527" y="6980744"/>
            <a:ext cx="2944486" cy="224212"/>
          </a:xfrm>
          <a:prstGeom prst="roundRect">
            <a:avLst/>
          </a:prstGeom>
          <a:solidFill>
            <a:schemeClr val="accent6">
              <a:lumMod val="20000"/>
              <a:lumOff val="8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lvl="0" algn="ctr" fontAlgn="ctr"/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城市建筑垃圾处置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核准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（</a:t>
            </a:r>
            <a:r>
              <a:rPr lang="zh-CN" altLang="en-US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住建</a:t>
            </a:r>
            <a:r>
              <a:rPr lang="en-US" altLang="zh-CN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/</a:t>
            </a:r>
            <a:r>
              <a:rPr lang="zh-CN" altLang="zh-CN" sz="800" b="1" dirty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城管</a:t>
            </a:r>
            <a:r>
              <a:rPr lang="zh-CN" altLang="zh-CN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部门</a:t>
            </a:r>
            <a:r>
              <a:rPr lang="zh-CN" altLang="en-US" sz="800" b="1" dirty="0" smtClean="0">
                <a:solidFill>
                  <a:schemeClr val="tx1"/>
                </a:solidFill>
                <a:latin typeface="微软雅黑" panose="020B0503020204020204" pitchFamily="34" charset="-122"/>
                <a:ea typeface="微软雅黑" panose="020B0503020204020204" pitchFamily="34" charset="-122"/>
                <a:sym typeface="+mn-ea"/>
              </a:rPr>
              <a:t>）</a:t>
            </a:r>
            <a:endParaRPr lang="zh-CN" altLang="zh-CN" sz="800" b="1" dirty="0">
              <a:solidFill>
                <a:schemeClr val="tx1"/>
              </a:solidFill>
              <a:latin typeface="微软雅黑" panose="020B0503020204020204" pitchFamily="34" charset="-122"/>
              <a:ea typeface="微软雅黑" panose="020B0503020204020204" pitchFamily="34" charset="-122"/>
              <a:sym typeface="+mn-ea"/>
            </a:endParaRPr>
          </a:p>
        </p:txBody>
      </p:sp>
      <p:sp>
        <p:nvSpPr>
          <p:cNvPr id="206" name="矩形 205"/>
          <p:cNvSpPr/>
          <p:nvPr/>
        </p:nvSpPr>
        <p:spPr>
          <a:xfrm>
            <a:off x="9143851" y="6714058"/>
            <a:ext cx="3125937" cy="2470581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fontAlgn="base"/>
            <a:endParaRPr lang="zh-CN" altLang="en-US" strike="noStrike" noProof="1"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commondata" val="eyJoZGlkIjoiMDRiMzJmMjY4YjI0OTVjMDRjOWU5NjliNzQ2MjIwMTQifQ=="/>
</p:tagLst>
</file>

<file path=ppt/theme/theme1.xml><?xml version="1.0" encoding="utf-8"?>
<a:theme xmlns:a="http://schemas.openxmlformats.org/drawingml/2006/main" name="1_默认设计模板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9EDEE"/>
      </a:accent5>
      <a:accent6>
        <a:srgbClr val="2D2D89"/>
      </a:accent6>
      <a:hlink>
        <a:srgbClr val="009999"/>
      </a:hlink>
      <a:folHlink>
        <a:srgbClr val="99CC00"/>
      </a:folHlink>
    </a:clrScheme>
    <a:fontScheme name="">
      <a:majorFont>
        <a:latin typeface="Arial"/>
        <a:ea typeface="宋体"/>
        <a:cs typeface=""/>
      </a:majorFont>
      <a:minorFont>
        <a:latin typeface="Arial"/>
        <a:ea typeface="宋体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9EDEE"/>
        </a:accent5>
        <a:accent6>
          <a:srgbClr val="2D2D89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4"/>
        </a:accent5>
        <a:accent6>
          <a:srgbClr val="E5895B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7B7E5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BFAF7"/>
        </a:accent3>
        <a:accent4>
          <a:srgbClr val="000000"/>
        </a:accent4>
        <a:accent5>
          <a:srgbClr val="FFFFFF"/>
        </a:accent5>
        <a:accent6>
          <a:srgbClr val="7EB1E5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7B7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8080"/>
        </a:lt1>
        <a:dk2>
          <a:srgbClr val="FFFF99"/>
        </a:dk2>
        <a:lt2>
          <a:srgbClr val="005A58"/>
        </a:lt2>
        <a:accent1>
          <a:srgbClr val="006462"/>
        </a:accent1>
        <a:accent2>
          <a:srgbClr val="6D6FC7"/>
        </a:accent2>
        <a:accent3>
          <a:srgbClr val="AAC1C1"/>
        </a:accent3>
        <a:accent4>
          <a:srgbClr val="DCDCDC"/>
        </a:accent4>
        <a:accent5>
          <a:srgbClr val="AAB8B8"/>
        </a:accent5>
        <a:accent6>
          <a:srgbClr val="6163B2"/>
        </a:accent6>
        <a:hlink>
          <a:srgbClr val="00FFFF"/>
        </a:hlink>
        <a:folHlink>
          <a:srgbClr val="00FF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800000"/>
        </a:lt1>
        <a:dk2>
          <a:srgbClr val="DFD293"/>
        </a:dk2>
        <a:lt2>
          <a:srgbClr val="5C1F00"/>
        </a:lt2>
        <a:accent1>
          <a:srgbClr val="CC3300"/>
        </a:accent1>
        <a:accent2>
          <a:srgbClr val="BE7960"/>
        </a:accent2>
        <a:accent3>
          <a:srgbClr val="C1AAAA"/>
        </a:accent3>
        <a:accent4>
          <a:srgbClr val="DCDCDC"/>
        </a:accent4>
        <a:accent5>
          <a:srgbClr val="E2ADAA"/>
        </a:accent5>
        <a:accent6>
          <a:srgbClr val="AA6C55"/>
        </a:accent6>
        <a:hlink>
          <a:srgbClr val="FFFF99"/>
        </a:hlink>
        <a:folHlink>
          <a:srgbClr val="D3A21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99"/>
        </a:lt1>
        <a:dk2>
          <a:srgbClr val="CCFFFF"/>
        </a:dk2>
        <a:lt2>
          <a:srgbClr val="003366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CDCDC"/>
        </a:accent4>
        <a:accent5>
          <a:srgbClr val="ADB9E2"/>
        </a:accent5>
        <a:accent6>
          <a:srgbClr val="009D00"/>
        </a:accent6>
        <a:hlink>
          <a:srgbClr val="66CCFF"/>
        </a:hlink>
        <a:folHlink>
          <a:srgbClr val="FFE701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000000"/>
        </a:lt1>
        <a:dk2>
          <a:srgbClr val="E3EBF1"/>
        </a:dk2>
        <a:lt2>
          <a:srgbClr val="336699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CDCDC"/>
        </a:accent4>
        <a:accent5>
          <a:srgbClr val="AAADCA"/>
        </a:accent5>
        <a:accent6>
          <a:srgbClr val="3E7B43"/>
        </a:accent6>
        <a:hlink>
          <a:srgbClr val="66CCFF"/>
        </a:hlink>
        <a:folHlink>
          <a:srgbClr val="F0E5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86B5D"/>
        </a:lt1>
        <a:dk2>
          <a:srgbClr val="D1D1CB"/>
        </a:dk2>
        <a:lt2>
          <a:srgbClr val="777777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CDCDC"/>
        </a:accent4>
        <a:accent5>
          <a:srgbClr val="C7C7C1"/>
        </a:accent5>
        <a:accent6>
          <a:srgbClr val="728D96"/>
        </a:accent6>
        <a:hlink>
          <a:srgbClr val="FFCC66"/>
        </a:hlink>
        <a:folHlink>
          <a:srgbClr val="E9DCB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666699"/>
        </a:lt1>
        <a:dk2>
          <a:srgbClr val="FFFFFF"/>
        </a:dk2>
        <a:lt2>
          <a:srgbClr val="3E3E5C"/>
        </a:lt2>
        <a:accent1>
          <a:srgbClr val="60597B"/>
        </a:accent1>
        <a:accent2>
          <a:srgbClr val="6666FF"/>
        </a:accent2>
        <a:accent3>
          <a:srgbClr val="B9B9CA"/>
        </a:accent3>
        <a:accent4>
          <a:srgbClr val="DCDCDC"/>
        </a:accent4>
        <a:accent5>
          <a:srgbClr val="B7B5BF"/>
        </a:accent5>
        <a:accent6>
          <a:srgbClr val="5B5BE5"/>
        </a:accent6>
        <a:hlink>
          <a:srgbClr val="99CCFF"/>
        </a:hlink>
        <a:folHlink>
          <a:srgbClr val="FFFF99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">
        <a:dk1>
          <a:srgbClr val="FFFFFF"/>
        </a:dk1>
        <a:lt1>
          <a:srgbClr val="523E26"/>
        </a:lt1>
        <a:dk2>
          <a:srgbClr val="DFC08D"/>
        </a:dk2>
        <a:lt2>
          <a:srgbClr val="2D2015"/>
        </a:lt2>
        <a:accent1>
          <a:srgbClr val="8C7B70"/>
        </a:accent1>
        <a:accent2>
          <a:srgbClr val="8F5F2F"/>
        </a:accent2>
        <a:accent3>
          <a:srgbClr val="B3AFAB"/>
        </a:accent3>
        <a:accent4>
          <a:srgbClr val="DCDCDC"/>
        </a:accent4>
        <a:accent5>
          <a:srgbClr val="C5BFBC"/>
        </a:accent5>
        <a:accent6>
          <a:srgbClr val="805529"/>
        </a:accent6>
        <a:hlink>
          <a:srgbClr val="CCB400"/>
        </a:hlink>
        <a:folHlink>
          <a:srgbClr val="8C9EA0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464</TotalTime>
  <Words>2398</Words>
  <Application>Microsoft Office PowerPoint</Application>
  <PresentationFormat>自定义</PresentationFormat>
  <Paragraphs>272</Paragraphs>
  <Slides>2</Slides>
  <Notes>0</Notes>
  <HiddenSlides>0</HiddenSlides>
  <MMClips>0</MMClips>
  <ScaleCrop>false</ScaleCrop>
  <HeadingPairs>
    <vt:vector size="4" baseType="variant">
      <vt:variant>
        <vt:lpstr>主题</vt:lpstr>
      </vt:variant>
      <vt:variant>
        <vt:i4>1</vt:i4>
      </vt:variant>
      <vt:variant>
        <vt:lpstr>幻灯片标题</vt:lpstr>
      </vt:variant>
      <vt:variant>
        <vt:i4>2</vt:i4>
      </vt:variant>
    </vt:vector>
  </HeadingPairs>
  <TitlesOfParts>
    <vt:vector size="3" baseType="lpstr">
      <vt:lpstr>1_默认设计模板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演示文稿</dc:title>
  <dc:creator>Administrator</dc:creator>
  <cp:lastModifiedBy>Chinese User</cp:lastModifiedBy>
  <cp:revision>229</cp:revision>
  <cp:lastPrinted>2019-07-26T03:48:00Z</cp:lastPrinted>
  <dcterms:created xsi:type="dcterms:W3CDTF">2019-06-25T02:01:00Z</dcterms:created>
  <dcterms:modified xsi:type="dcterms:W3CDTF">2024-01-02T02:03:33Z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2052-12.1.0.15712</vt:lpwstr>
  </property>
  <property fmtid="{D5CDD505-2E9C-101B-9397-08002B2CF9AE}" pid="3" name="ICV">
    <vt:lpwstr>2D62DB88AA3A4F0C838E12BDE63661F0_12</vt:lpwstr>
  </property>
</Properties>
</file>