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2" r:id="rId4"/>
    <p:sldId id="312" r:id="rId5"/>
    <p:sldId id="294" r:id="rId6"/>
    <p:sldId id="273" r:id="rId7"/>
    <p:sldId id="274" r:id="rId8"/>
    <p:sldId id="271" r:id="rId9"/>
    <p:sldId id="269" r:id="rId10"/>
    <p:sldId id="275" r:id="rId11"/>
    <p:sldId id="258" r:id="rId12"/>
    <p:sldId id="260" r:id="rId13"/>
    <p:sldId id="266" r:id="rId14"/>
    <p:sldId id="276" r:id="rId15"/>
    <p:sldId id="262" r:id="rId16"/>
    <p:sldId id="296" r:id="rId17"/>
    <p:sldId id="270" r:id="rId18"/>
    <p:sldId id="265" r:id="rId19"/>
    <p:sldId id="259" r:id="rId20"/>
    <p:sldId id="297" r:id="rId21"/>
    <p:sldId id="337" r:id="rId22"/>
    <p:sldId id="298" r:id="rId23"/>
    <p:sldId id="26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3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045" autoAdjust="0"/>
  </p:normalViewPr>
  <p:slideViewPr>
    <p:cSldViewPr snapToGrid="0">
      <p:cViewPr>
        <p:scale>
          <a:sx n="66" d="100"/>
          <a:sy n="66" d="100"/>
        </p:scale>
        <p:origin x="-678" y="-420"/>
      </p:cViewPr>
      <p:guideLst>
        <p:guide orient="horz" pos="21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451F8-4A10-4EFF-957E-B419CC414D89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046EF-F73D-45D4-B05F-3C6655E04E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046EF-F73D-45D4-B05F-3C6655E04EB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46EF-F73D-45D4-B05F-3C6655E04EB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46EF-F73D-45D4-B05F-3C6655E04EB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75605"/>
            <a:ext cx="10515600" cy="595995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17480"/>
            <a:ext cx="10515600" cy="45833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8" name="内容占位符 2"/>
          <p:cNvSpPr>
            <a:spLocks noGrp="1"/>
          </p:cNvSpPr>
          <p:nvPr>
            <p:ph idx="13"/>
          </p:nvPr>
        </p:nvSpPr>
        <p:spPr>
          <a:xfrm>
            <a:off x="838200" y="1388161"/>
            <a:ext cx="10515600" cy="512761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6570"/>
            <a:ext cx="10515600" cy="1194435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C:\Users\Administrator\Desktop\16.9 - 新标准 - 仅logo.jpg16.9 - 新标准 - 仅logo"/>
          <p:cNvPicPr>
            <a:picLocks noChangeAspect="1"/>
          </p:cNvPicPr>
          <p:nvPr userDrawn="1"/>
        </p:nvPicPr>
        <p:blipFill>
          <a:blip r:embed="rId31" cstate="print"/>
          <a:stretch>
            <a:fillRect/>
          </a:stretch>
        </p:blipFill>
        <p:spPr>
          <a:xfrm>
            <a:off x="1588" y="0"/>
            <a:ext cx="12190412" cy="6856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en-US" alt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-228600"/>
            <a:r>
              <a:rPr lang="zh-CN" altLang="en-US" dirty="0"/>
              <a:t>单击此处编辑母版文本样式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/>
            <a:fld id="{D57D48C9-9762-47FA-A206-B39E3060D073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2020/9/18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‹#›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2" name="图片 9" descr="8%透明度 拷贝"/>
          <p:cNvPicPr>
            <a:picLocks noChangeAspect="1"/>
          </p:cNvPicPr>
          <p:nvPr userDrawn="1"/>
        </p:nvPicPr>
        <p:blipFill>
          <a:blip r:embed="rId32" cstate="print"/>
          <a:stretch>
            <a:fillRect/>
          </a:stretch>
        </p:blipFill>
        <p:spPr>
          <a:xfrm>
            <a:off x="8582025" y="3827463"/>
            <a:ext cx="3619500" cy="303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图片 8" descr="矢量智能对象"/>
          <p:cNvPicPr>
            <a:picLocks noChangeAspect="1"/>
          </p:cNvPicPr>
          <p:nvPr userDrawn="1"/>
        </p:nvPicPr>
        <p:blipFill>
          <a:blip r:embed="rId33" cstate="print"/>
          <a:stretch>
            <a:fillRect/>
          </a:stretch>
        </p:blipFill>
        <p:spPr>
          <a:xfrm>
            <a:off x="390525" y="79375"/>
            <a:ext cx="1076325" cy="8477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08145" y="4592955"/>
            <a:ext cx="3776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梅州市人口普查办公室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058159" y="2133795"/>
            <a:ext cx="6076950" cy="11068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tx1"/>
                </a:solidFill>
                <a:latin typeface="字魂55号-龙吟手书" panose="00000500000000000000" pitchFamily="2" charset="-122"/>
                <a:ea typeface="字魂55号-龙吟手书" panose="00000500000000000000" pitchFamily="2" charset="-122"/>
              </a:rPr>
              <a:t>人普知识进课堂</a:t>
            </a:r>
          </a:p>
        </p:txBody>
      </p:sp>
      <p:pic>
        <p:nvPicPr>
          <p:cNvPr id="3" name="真的最终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advTm="59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43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91158" y="1880056"/>
            <a:ext cx="5987144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户项目：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包括户别、应登人口数、出生死亡人口、住所类型、住房面积、房间数等</a:t>
            </a:r>
            <a:endParaRPr lang="zh-CN" altLang="en-US" sz="28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矩形标注 17"/>
          <p:cNvSpPr/>
          <p:nvPr/>
        </p:nvSpPr>
        <p:spPr>
          <a:xfrm rot="10800000">
            <a:off x="2278741" y="3904703"/>
            <a:ext cx="4542972" cy="2953659"/>
          </a:xfrm>
          <a:prstGeom prst="wedgeRectCallou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243092" y="3874860"/>
            <a:ext cx="46155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住房重点是要了解人口的居住状况、生活设施、房租水平等，是为了更好地反映当前</a:t>
            </a:r>
            <a:r>
              <a:rPr lang="zh-CN" altLang="en-US" sz="24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民生问题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，并不是房屋价格，与房产税没有联系。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线形标注 1 19"/>
          <p:cNvSpPr/>
          <p:nvPr/>
        </p:nvSpPr>
        <p:spPr>
          <a:xfrm>
            <a:off x="7532914" y="2554514"/>
            <a:ext cx="4470400" cy="4005943"/>
          </a:xfrm>
          <a:prstGeom prst="borderCallout1">
            <a:avLst>
              <a:gd name="adj1" fmla="val 11097"/>
              <a:gd name="adj2" fmla="val -641"/>
              <a:gd name="adj3" fmla="val 72418"/>
              <a:gd name="adj4" fmla="val -22899"/>
            </a:avLst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76456" y="2554514"/>
            <a:ext cx="45429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换句话说，人口普查获得的能够识别或者推断单个普查对象身份的资料，任何单位和个人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不得对外提供、泄露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，不得作为对人口普查对象作出具体行政行为的依据，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不得用于人口普查以外的目的。</a:t>
            </a:r>
            <a:endParaRPr lang="zh-CN" altLang="en-US" sz="2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Diploma Degree"/>
          <p:cNvSpPr txBox="1"/>
          <p:nvPr/>
        </p:nvSpPr>
        <p:spPr>
          <a:xfrm>
            <a:off x="409575" y="1092200"/>
            <a:ext cx="5831840" cy="66611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2700" b="0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zh-CN" altLang="en-US" sz="40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人口普查</a:t>
            </a:r>
            <a:r>
              <a:rPr lang="zh-CN" altLang="en-US" sz="40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的调查内容？</a:t>
            </a:r>
          </a:p>
        </p:txBody>
      </p:sp>
    </p:spTree>
  </p:cSld>
  <p:clrMapOvr>
    <a:masterClrMapping/>
  </p:clrMapOvr>
  <p:transition advTm="49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470459" y="1828364"/>
            <a:ext cx="1251084" cy="967130"/>
            <a:chOff x="5358293" y="3316572"/>
            <a:chExt cx="1251084" cy="9671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58293" y="3316572"/>
              <a:ext cx="1251084" cy="9671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538439" y="3406092"/>
              <a:ext cx="8907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</a:t>
              </a:r>
              <a:r>
                <a:rPr lang="en-US" sz="4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3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2943963" y="3159263"/>
            <a:ext cx="63042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为什么开展人口普查？</a:t>
            </a:r>
          </a:p>
        </p:txBody>
      </p:sp>
    </p:spTree>
  </p:cSld>
  <p:clrMapOvr>
    <a:masterClrMapping/>
  </p:clrMapOvr>
  <p:transition advTm="521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40685" y="1149537"/>
            <a:ext cx="6922135" cy="666115"/>
            <a:chOff x="704561" y="3554917"/>
            <a:chExt cx="6922135" cy="666115"/>
          </a:xfrm>
        </p:grpSpPr>
        <p:sp>
          <p:nvSpPr>
            <p:cNvPr id="10" name="Diploma Degree"/>
            <p:cNvSpPr txBox="1"/>
            <p:nvPr/>
          </p:nvSpPr>
          <p:spPr>
            <a:xfrm>
              <a:off x="1490691" y="3554917"/>
              <a:ext cx="6136005" cy="6661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700" b="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pPr algn="ctr"/>
              <a:r>
                <a:rPr lang="zh-CN" altLang="en-US" sz="40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63500" sx="102000" sy="102000" algn="ctr" rotWithShape="0">
                      <a:schemeClr val="bg1">
                        <a:alpha val="20000"/>
                      </a:schemeClr>
                    </a:outerShdw>
                  </a:effectLst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为什么要开展人口普查？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7028" y="3618098"/>
              <a:ext cx="698774" cy="54017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04561" y="3635054"/>
              <a:ext cx="89079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01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240790" y="3488055"/>
            <a:ext cx="99758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人口普查是摸清我国人口家底的重要手段，能够完善人口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发展战略和政策体系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，促进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人口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长期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均衡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发展，科学制定国民经济和社会发展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规划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，是推动经济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高质量发展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的内在要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求。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90" y="1832610"/>
            <a:ext cx="9975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定期开展人口普查，是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《中华人民共和国统计法》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《全国人口普查条例》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的明确规定。</a:t>
            </a:r>
          </a:p>
        </p:txBody>
      </p:sp>
    </p:spTree>
  </p:cSld>
  <p:clrMapOvr>
    <a:masterClrMapping/>
  </p:clrMapOvr>
  <p:transition advTm="30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845715" y="1181287"/>
            <a:ext cx="10328275" cy="666115"/>
            <a:chOff x="704561" y="3555552"/>
            <a:chExt cx="10328275" cy="666115"/>
          </a:xfrm>
        </p:grpSpPr>
        <p:sp>
          <p:nvSpPr>
            <p:cNvPr id="15" name="Diploma Degree"/>
            <p:cNvSpPr txBox="1"/>
            <p:nvPr/>
          </p:nvSpPr>
          <p:spPr>
            <a:xfrm>
              <a:off x="1699606" y="3555552"/>
              <a:ext cx="9333230" cy="6661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700" b="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pPr algn="ctr"/>
              <a:r>
                <a:rPr lang="zh-CN" altLang="en-US" sz="40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63500" sx="102000" sy="102000" algn="ctr" rotWithShape="0">
                      <a:schemeClr val="bg1">
                        <a:alpha val="20000"/>
                      </a:schemeClr>
                    </a:outerShdw>
                  </a:effectLst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普查获得的信息对我们的生活有什么影响？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7028" y="3618098"/>
              <a:ext cx="698774" cy="54017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4561" y="3635054"/>
              <a:ext cx="89079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2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48055" y="2259330"/>
            <a:ext cx="10346055" cy="4399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一、掌握人口</a:t>
            </a:r>
            <a:r>
              <a:rPr lang="zh-CN" altLang="en-US" sz="2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数量</a:t>
            </a: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结构</a:t>
            </a: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分布</a:t>
            </a: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等最新情</a:t>
            </a:r>
            <a:r>
              <a:rPr lang="zh-CN" altLang="en-US" sz="2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况（有多少人？性别结构、年龄结构如何？都在哪里？）</a:t>
            </a:r>
            <a:endParaRPr lang="zh-CN" altLang="en-US" sz="28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二、摸清</a:t>
            </a:r>
            <a:r>
              <a:rPr lang="zh-CN" altLang="en-US" sz="2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人力资源结构</a:t>
            </a: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最新信</a:t>
            </a:r>
            <a:r>
              <a:rPr lang="zh-CN" altLang="en-US" sz="28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息（人力资源总体在不同方面的分布或构成。）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</a:rPr>
              <a:t>三、有助准确把握需求结构、城乡结构、区域结构、产业结构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47783" y="1991814"/>
            <a:ext cx="529254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通过这次人口普查我们可以：</a:t>
            </a:r>
          </a:p>
        </p:txBody>
      </p:sp>
    </p:spTree>
  </p:cSld>
  <p:clrMapOvr>
    <a:masterClrMapping/>
  </p:clrMapOvr>
  <p:transition advTm="46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"/>
          <p:cNvSpPr/>
          <p:nvPr/>
        </p:nvSpPr>
        <p:spPr>
          <a:xfrm rot="5400000">
            <a:off x="7169150" y="957580"/>
            <a:ext cx="3537585" cy="6332855"/>
          </a:xfrm>
          <a:prstGeom prst="roundRect">
            <a:avLst>
              <a:gd name="adj" fmla="val 2461"/>
            </a:avLst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200000"/>
              </a:lnSpc>
            </a:pPr>
            <a:endParaRPr lang="en-US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16480" y="988882"/>
            <a:ext cx="10716260" cy="666115"/>
            <a:chOff x="704561" y="3555552"/>
            <a:chExt cx="10716260" cy="666115"/>
          </a:xfrm>
        </p:grpSpPr>
        <p:sp>
          <p:nvSpPr>
            <p:cNvPr id="15" name="Diploma Degree"/>
            <p:cNvSpPr txBox="1"/>
            <p:nvPr/>
          </p:nvSpPr>
          <p:spPr>
            <a:xfrm>
              <a:off x="1595466" y="3555552"/>
              <a:ext cx="9825355" cy="6661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700" b="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pPr algn="ctr"/>
              <a:r>
                <a:rPr lang="zh-CN" altLang="en-US" sz="40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63500" sx="102000" sy="102000" algn="ctr" rotWithShape="0">
                      <a:schemeClr val="bg1">
                        <a:alpha val="20000"/>
                      </a:schemeClr>
                    </a:outerShdw>
                  </a:effectLst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普查获得的信息对我们的生活有什么影响？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7028" y="3618098"/>
              <a:ext cx="698774" cy="54017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4561" y="3635054"/>
              <a:ext cx="89079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2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 l="20934" t="28598" r="37563" b="14179"/>
          <a:stretch>
            <a:fillRect/>
          </a:stretch>
        </p:blipFill>
        <p:spPr>
          <a:xfrm>
            <a:off x="387531" y="2355124"/>
            <a:ext cx="4328342" cy="45026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557" y="1704884"/>
            <a:ext cx="46804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进而将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这些信息将运用于：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59145" y="2355215"/>
            <a:ext cx="59690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一、优化教育、医疗机构布局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二、优化工商业服务网点分布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三、优化儿童与老年人服务设施建设</a:t>
            </a:r>
          </a:p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</a:rPr>
              <a:t>四、优化城乡道路建设</a:t>
            </a:r>
          </a:p>
        </p:txBody>
      </p:sp>
      <p:sp>
        <p:nvSpPr>
          <p:cNvPr id="12" name="右箭头 11"/>
          <p:cNvSpPr/>
          <p:nvPr/>
        </p:nvSpPr>
        <p:spPr>
          <a:xfrm rot="21420000">
            <a:off x="4747895" y="3237319"/>
            <a:ext cx="1153795" cy="126174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 rot="21420000">
            <a:off x="4819015" y="3577044"/>
            <a:ext cx="1100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最终</a:t>
            </a:r>
          </a:p>
        </p:txBody>
      </p:sp>
      <p:sp>
        <p:nvSpPr>
          <p:cNvPr id="2" name="线形标注 2 1"/>
          <p:cNvSpPr/>
          <p:nvPr/>
        </p:nvSpPr>
        <p:spPr>
          <a:xfrm>
            <a:off x="7555865" y="171450"/>
            <a:ext cx="4272280" cy="130937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4607"/>
              <a:gd name="adj6" fmla="val 26456"/>
            </a:avLst>
          </a:prstGeom>
          <a:solidFill>
            <a:schemeClr val="accent2">
              <a:lumMod val="40000"/>
              <a:lumOff val="60000"/>
            </a:schemeClr>
          </a:solidFill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5865" y="281940"/>
            <a:ext cx="4324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如：我们城市需要建多少所学校？建在哪里才能满足各个家庭的入学需求？</a:t>
            </a:r>
          </a:p>
        </p:txBody>
      </p:sp>
      <p:sp>
        <p:nvSpPr>
          <p:cNvPr id="7" name="线形标注 1 6"/>
          <p:cNvSpPr/>
          <p:nvPr/>
        </p:nvSpPr>
        <p:spPr>
          <a:xfrm>
            <a:off x="387350" y="5184140"/>
            <a:ext cx="4953000" cy="1404620"/>
          </a:xfrm>
          <a:prstGeom prst="borderCallout1">
            <a:avLst>
              <a:gd name="adj1" fmla="val 51265"/>
              <a:gd name="adj2" fmla="val 100961"/>
              <a:gd name="adj3" fmla="val 33001"/>
              <a:gd name="adj4" fmla="val 135884"/>
            </a:avLst>
          </a:prstGeom>
          <a:solidFill>
            <a:schemeClr val="accent2">
              <a:lumMod val="40000"/>
              <a:lumOff val="60000"/>
            </a:schemeClr>
          </a:solidFill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02285" y="5287010"/>
            <a:ext cx="47593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如：该如何规划道路的走向及规模，建设多少公用交通设施才能缓解道路交通压力？</a:t>
            </a:r>
          </a:p>
        </p:txBody>
      </p:sp>
      <p:sp>
        <p:nvSpPr>
          <p:cNvPr id="9" name="线形标注 1 8"/>
          <p:cNvSpPr/>
          <p:nvPr/>
        </p:nvSpPr>
        <p:spPr>
          <a:xfrm>
            <a:off x="460375" y="3227705"/>
            <a:ext cx="5311140" cy="960755"/>
          </a:xfrm>
          <a:prstGeom prst="borderCallout1">
            <a:avLst>
              <a:gd name="adj1" fmla="val 107799"/>
              <a:gd name="adj2" fmla="val 51374"/>
              <a:gd name="adj3" fmla="val 148975"/>
              <a:gd name="adj4" fmla="val 117192"/>
            </a:avLst>
          </a:prstGeom>
          <a:solidFill>
            <a:schemeClr val="accent2">
              <a:lumMod val="40000"/>
              <a:lumOff val="60000"/>
            </a:schemeClr>
          </a:solidFill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16585" y="3354705"/>
            <a:ext cx="5145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如：该增设多少养老机构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儿童设施，才能满足多年后老人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儿童的需求？</a:t>
            </a:r>
          </a:p>
        </p:txBody>
      </p:sp>
      <p:sp>
        <p:nvSpPr>
          <p:cNvPr id="5" name="线形标注 1 4"/>
          <p:cNvSpPr/>
          <p:nvPr/>
        </p:nvSpPr>
        <p:spPr>
          <a:xfrm>
            <a:off x="2663190" y="1480820"/>
            <a:ext cx="4664710" cy="1127760"/>
          </a:xfrm>
          <a:prstGeom prst="borderCallout1">
            <a:avLst>
              <a:gd name="adj1" fmla="val 105193"/>
              <a:gd name="adj2" fmla="val 51716"/>
              <a:gd name="adj3" fmla="val 206587"/>
              <a:gd name="adj4" fmla="val 88660"/>
            </a:avLst>
          </a:prstGeom>
          <a:solidFill>
            <a:schemeClr val="accent2">
              <a:lumMod val="40000"/>
              <a:lumOff val="60000"/>
            </a:schemeClr>
          </a:solidFill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766060" y="1629410"/>
            <a:ext cx="4459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如：在什么地方设立服务网点，设立多少个才能满足大家的需求？</a:t>
            </a:r>
          </a:p>
        </p:txBody>
      </p:sp>
    </p:spTree>
  </p:cSld>
  <p:clrMapOvr>
    <a:masterClrMapping/>
  </p:clrMapOvr>
  <p:transition advTm="68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11" grpId="0"/>
      <p:bldP spid="12" grpId="0" animBg="1"/>
      <p:bldP spid="13" grpId="0"/>
      <p:bldP spid="2" grpId="0" bldLvl="0" animBg="1"/>
      <p:bldP spid="4" grpId="0"/>
      <p:bldP spid="7" grpId="0" bldLvl="0" animBg="1"/>
      <p:bldP spid="8" grpId="0"/>
      <p:bldP spid="9" grpId="0" bldLvl="0" animBg="1"/>
      <p:bldP spid="10" grpId="0"/>
      <p:bldP spid="5" grpId="0" bldLvl="0" animBg="1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470459" y="1828364"/>
            <a:ext cx="1251084" cy="967130"/>
            <a:chOff x="5358293" y="3316572"/>
            <a:chExt cx="1251084" cy="9671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58293" y="3316572"/>
              <a:ext cx="1251084" cy="9671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538439" y="3406092"/>
              <a:ext cx="8907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4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354369" y="3351551"/>
            <a:ext cx="63296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我要如何配合人口普查？</a:t>
            </a:r>
          </a:p>
        </p:txBody>
      </p:sp>
    </p:spTree>
  </p:cSld>
  <p:clrMapOvr>
    <a:masterClrMapping/>
  </p:clrMapOvr>
  <p:transition advTm="1070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10" y="1276350"/>
            <a:ext cx="2880995" cy="28809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rcRect l="11317" t="7011" r="9698" b="5926"/>
          <a:stretch>
            <a:fillRect/>
          </a:stretch>
        </p:blipFill>
        <p:spPr>
          <a:xfrm>
            <a:off x="8821420" y="3434080"/>
            <a:ext cx="3370580" cy="3423920"/>
          </a:xfrm>
          <a:prstGeom prst="rect">
            <a:avLst/>
          </a:prstGeom>
        </p:spPr>
      </p:pic>
      <p:sp>
        <p:nvSpPr>
          <p:cNvPr id="35" name="Rectangle 10"/>
          <p:cNvSpPr/>
          <p:nvPr/>
        </p:nvSpPr>
        <p:spPr>
          <a:xfrm rot="5400000">
            <a:off x="4211320" y="681990"/>
            <a:ext cx="3206750" cy="5655310"/>
          </a:xfrm>
          <a:prstGeom prst="roundRect">
            <a:avLst>
              <a:gd name="adj" fmla="val 2461"/>
            </a:avLst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200000"/>
              </a:lnSpc>
            </a:pPr>
            <a:endParaRPr lang="en-US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34030" y="1906270"/>
            <a:ext cx="5787390" cy="3046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200000"/>
              </a:lnSpc>
            </a:pPr>
            <a:r>
              <a:rPr lang="zh-CN" altLang="en-US" sz="3200" b="1">
                <a:solidFill>
                  <a:srgbClr val="FFFF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普查员上门时将手持普查员证及致住户的一封信（普查员证是普查员的身份证明）</a:t>
            </a:r>
          </a:p>
        </p:txBody>
      </p:sp>
    </p:spTree>
  </p:cSld>
  <p:clrMapOvr>
    <a:masterClrMapping/>
  </p:clrMapOvr>
  <p:transition advTm="1233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ploma Degree"/>
          <p:cNvSpPr txBox="1"/>
          <p:nvPr/>
        </p:nvSpPr>
        <p:spPr>
          <a:xfrm>
            <a:off x="1520190" y="329565"/>
            <a:ext cx="5613400" cy="66611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2700" b="0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zh-CN" altLang="en-US" sz="40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普查对象需要做的有：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4425" y="1085850"/>
            <a:ext cx="75939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遇到普查员上门，在核实普查员身份信息无误后，向普查员提供信息。</a:t>
            </a: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提供信息要做到：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流程图: 汇总连接 13"/>
          <p:cNvSpPr/>
          <p:nvPr/>
        </p:nvSpPr>
        <p:spPr>
          <a:xfrm>
            <a:off x="3255918" y="2103663"/>
            <a:ext cx="3976914" cy="4252686"/>
          </a:xfrm>
          <a:prstGeom prst="flowChartSummingJunction">
            <a:avLst/>
          </a:prstGeom>
          <a:solidFill>
            <a:srgbClr val="F78343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 rot="1080368">
            <a:off x="4620259" y="3018063"/>
            <a:ext cx="246396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真 实</a:t>
            </a:r>
            <a:endParaRPr lang="zh-CN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 rot="6603907">
            <a:off x="5473676" y="3998636"/>
            <a:ext cx="1387641" cy="70788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zh-CN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准 确</a:t>
            </a:r>
            <a:endParaRPr lang="zh-CN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 rot="21096517">
            <a:off x="4692832" y="5122634"/>
            <a:ext cx="1262742" cy="51920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zh-CN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完 整</a:t>
            </a:r>
            <a:endParaRPr lang="zh-CN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 rot="16871992">
            <a:off x="3415575" y="3424466"/>
            <a:ext cx="1945230" cy="70788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zh-CN" alt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及 时</a:t>
            </a:r>
            <a:endParaRPr lang="zh-CN" alt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9286" t="33810" r="15952" b="50952"/>
          <a:stretch>
            <a:fillRect/>
          </a:stretch>
        </p:blipFill>
        <p:spPr bwMode="auto">
          <a:xfrm>
            <a:off x="7678783" y="3375207"/>
            <a:ext cx="4238172" cy="1393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22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文本框 25"/>
          <p:cNvSpPr txBox="1"/>
          <p:nvPr>
            <p:custDataLst>
              <p:tags r:id="rId1"/>
            </p:custDataLst>
          </p:nvPr>
        </p:nvSpPr>
        <p:spPr>
          <a:xfrm>
            <a:off x="544195" y="1096645"/>
            <a:ext cx="86798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如实填报之后，我的信息会被泄露吗？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6450" t="61637" r="14497" b="18047"/>
          <a:stretch>
            <a:fillRect/>
          </a:stretch>
        </p:blipFill>
        <p:spPr bwMode="auto">
          <a:xfrm>
            <a:off x="334010" y="2713990"/>
            <a:ext cx="934466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4742" y="1538514"/>
            <a:ext cx="5457372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当然不会。</a:t>
            </a: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《</a:t>
            </a:r>
            <a:r>
              <a:rPr lang="zh-CN" altLang="en-US" sz="2400" b="1" dirty="0" smtClean="0"/>
              <a:t>中华人民共和国统计法</a:t>
            </a:r>
            <a:r>
              <a:rPr lang="en-US" altLang="zh-CN" sz="2400" b="1" dirty="0" smtClean="0"/>
              <a:t>》</a:t>
            </a:r>
            <a:r>
              <a:rPr lang="zh-CN" altLang="en-US" sz="2400" b="1" dirty="0" smtClean="0"/>
              <a:t>第九条规定</a:t>
            </a:r>
            <a:endParaRPr lang="zh-CN" alt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70857" y="5675085"/>
            <a:ext cx="711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统计机构和统计人员在统计工作中知悉的国家秘密、商业信息、个人信息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必须保密。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466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-文本框 25"/>
          <p:cNvSpPr txBox="1"/>
          <p:nvPr>
            <p:custDataLst>
              <p:tags r:id="rId1"/>
            </p:custDataLst>
          </p:nvPr>
        </p:nvSpPr>
        <p:spPr>
          <a:xfrm>
            <a:off x="393065" y="905510"/>
            <a:ext cx="11405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除了普查员上门登记外，还可采用</a:t>
            </a:r>
            <a:r>
              <a:rPr lang="zh-CN" altLang="en-US" sz="40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自主填报</a:t>
            </a:r>
            <a:r>
              <a:rPr lang="zh-CN" altLang="en-US" sz="40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的方式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47381" t="33175" r="14643" b="23413"/>
          <a:stretch>
            <a:fillRect/>
          </a:stretch>
        </p:blipFill>
        <p:spPr bwMode="auto">
          <a:xfrm>
            <a:off x="1471295" y="1612265"/>
            <a:ext cx="6957060" cy="503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13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241" y="2949464"/>
            <a:ext cx="3393369" cy="3465569"/>
          </a:xfrm>
          <a:prstGeom prst="rect">
            <a:avLst/>
          </a:prstGeom>
        </p:spPr>
      </p:pic>
      <p:sp>
        <p:nvSpPr>
          <p:cNvPr id="4" name="PA-文本框 25"/>
          <p:cNvSpPr txBox="1"/>
          <p:nvPr>
            <p:custDataLst>
              <p:tags r:id="rId1"/>
            </p:custDataLst>
          </p:nvPr>
        </p:nvSpPr>
        <p:spPr>
          <a:xfrm>
            <a:off x="585831" y="707173"/>
            <a:ext cx="3858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目录页</a:t>
            </a:r>
            <a:endParaRPr lang="zh-CN" altLang="en-US" sz="72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schemeClr val="bg1">
                    <a:alpha val="20000"/>
                  </a:schemeClr>
                </a:outerShdw>
              </a:effectLst>
              <a:latin typeface="字魂64号-萌趣软糖体" panose="00000500000000000000" pitchFamily="2" charset="-122"/>
              <a:ea typeface="字魂64号-萌趣软糖体" panose="00000500000000000000" pitchFamily="2" charset="-122"/>
              <a:sym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363" y="1146777"/>
            <a:ext cx="1251084" cy="9671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74509" y="1236297"/>
            <a:ext cx="89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01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字魂64号-萌趣软糖体" panose="00000500000000000000" pitchFamily="2" charset="-122"/>
              <a:ea typeface="字魂64号-萌趣软糖体" panose="00000500000000000000" pitchFamily="2" charset="-122"/>
              <a:sym typeface="思源黑体" panose="020B05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44313" y="1395233"/>
            <a:ext cx="4674235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人口普查的时间、对象？</a:t>
            </a:r>
            <a:endParaRPr lang="zh-CN" altLang="en-US" sz="3200" b="1" dirty="0" smtClean="0"/>
          </a:p>
          <a:p>
            <a:endParaRPr lang="zh-CN" altLang="en-US" sz="3200" b="1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363" y="2338686"/>
            <a:ext cx="1251084" cy="9671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574509" y="2428206"/>
            <a:ext cx="89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02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字魂64号-萌趣软糖体" panose="00000500000000000000" pitchFamily="2" charset="-122"/>
              <a:ea typeface="字魂64号-萌趣软糖体" panose="00000500000000000000" pitchFamily="2" charset="-122"/>
              <a:sym typeface="思源黑体" panose="020B0500000000000000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363" y="3530595"/>
            <a:ext cx="1251084" cy="9671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574509" y="3620115"/>
            <a:ext cx="89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03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字魂64号-萌趣软糖体" panose="00000500000000000000" pitchFamily="2" charset="-122"/>
              <a:ea typeface="字魂64号-萌趣软糖体" panose="00000500000000000000" pitchFamily="2" charset="-122"/>
              <a:sym typeface="思源黑体" panose="020B05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44313" y="2676056"/>
            <a:ext cx="34493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人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口普</a:t>
            </a:r>
            <a:r>
              <a:rPr lang="zh-CN" altLang="en-US" sz="32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查查什么？</a:t>
            </a:r>
            <a:endParaRPr lang="zh-CN" altLang="en-US" sz="3200" b="1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363" y="4722503"/>
            <a:ext cx="1251084" cy="96713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574509" y="4812023"/>
            <a:ext cx="89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04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字魂64号-萌趣软糖体" panose="00000500000000000000" pitchFamily="2" charset="-122"/>
              <a:ea typeface="字魂64号-萌趣软糖体" panose="00000500000000000000" pitchFamily="2" charset="-122"/>
              <a:sym typeface="思源黑体" panose="020B050000000000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744313" y="4970959"/>
            <a:ext cx="467423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我要如何配合人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口普</a:t>
            </a:r>
            <a:r>
              <a:rPr lang="zh-CN" altLang="en-US" sz="32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查？</a:t>
            </a:r>
            <a:endParaRPr lang="en-US" altLang="zh-CN" sz="3200" b="1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schemeClr val="bg1">
                    <a:alpha val="20000"/>
                  </a:schemeClr>
                </a:outerShdw>
              </a:effectLst>
              <a:latin typeface="字魂64号-萌趣软糖体" panose="00000500000000000000" pitchFamily="2" charset="-122"/>
              <a:ea typeface="字魂64号-萌趣软糖体" panose="00000500000000000000" pitchFamily="2" charset="-122"/>
              <a:sym typeface="思源黑体" panose="020B0500000000000000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4482" y="3744141"/>
            <a:ext cx="4354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为什么开展人口普查？</a:t>
            </a:r>
          </a:p>
        </p:txBody>
      </p:sp>
    </p:spTree>
  </p:cSld>
  <p:clrMapOvr>
    <a:masterClrMapping/>
  </p:clrMapOvr>
  <p:transition advTm="3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19" grpId="1"/>
      <p:bldP spid="23" grpId="0"/>
      <p:bldP spid="23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-文本框 25"/>
          <p:cNvSpPr txBox="1"/>
          <p:nvPr>
            <p:custDataLst>
              <p:tags r:id="rId1"/>
            </p:custDataLst>
          </p:nvPr>
        </p:nvSpPr>
        <p:spPr>
          <a:xfrm>
            <a:off x="527050" y="1269365"/>
            <a:ext cx="988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如果普查对象不配合，将会怎样处理？</a:t>
            </a:r>
          </a:p>
        </p:txBody>
      </p:sp>
      <p:pic>
        <p:nvPicPr>
          <p:cNvPr id="3" name="图片 2" descr="W020200511402704080086_r75"/>
          <p:cNvPicPr>
            <a:picLocks noChangeAspect="1"/>
          </p:cNvPicPr>
          <p:nvPr/>
        </p:nvPicPr>
        <p:blipFill>
          <a:blip r:embed="rId3" cstate="print"/>
          <a:srcRect l="7899" t="81479" r="7626" b="14284"/>
          <a:stretch>
            <a:fillRect/>
          </a:stretch>
        </p:blipFill>
        <p:spPr>
          <a:xfrm>
            <a:off x="250825" y="2482850"/>
            <a:ext cx="5945505" cy="3491230"/>
          </a:xfrm>
          <a:prstGeom prst="rect">
            <a:avLst/>
          </a:prstGeom>
        </p:spPr>
      </p:pic>
      <p:pic>
        <p:nvPicPr>
          <p:cNvPr id="5" name="图片 4" descr="W020200511402704080086_r75"/>
          <p:cNvPicPr>
            <a:picLocks noChangeAspect="1"/>
          </p:cNvPicPr>
          <p:nvPr/>
        </p:nvPicPr>
        <p:blipFill>
          <a:blip r:embed="rId3" cstate="print"/>
          <a:srcRect l="7899" t="85572" r="7987" b="10409"/>
          <a:stretch>
            <a:fillRect/>
          </a:stretch>
        </p:blipFill>
        <p:spPr>
          <a:xfrm>
            <a:off x="6196330" y="2482850"/>
            <a:ext cx="5600065" cy="3133090"/>
          </a:xfrm>
          <a:prstGeom prst="rect">
            <a:avLst/>
          </a:prstGeom>
        </p:spPr>
      </p:pic>
    </p:spTree>
  </p:cSld>
  <p:clrMapOvr>
    <a:masterClrMapping/>
  </p:clrMapOvr>
  <p:transition advTm="38437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4445" y="635"/>
            <a:ext cx="4567555" cy="6857365"/>
          </a:xfrm>
          <a:prstGeom prst="rect">
            <a:avLst/>
          </a:prstGeom>
        </p:spPr>
      </p:pic>
      <p:sp>
        <p:nvSpPr>
          <p:cNvPr id="33" name="PA-文本框 25"/>
          <p:cNvSpPr txBox="1"/>
          <p:nvPr>
            <p:custDataLst>
              <p:tags r:id="rId1"/>
            </p:custDataLst>
          </p:nvPr>
        </p:nvSpPr>
        <p:spPr>
          <a:xfrm>
            <a:off x="516255" y="1116330"/>
            <a:ext cx="988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最后还要再跟大家讲一件事：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2915" y="2160270"/>
            <a:ext cx="7028180" cy="3538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</a:pPr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2020</a:t>
            </a:r>
            <a:r>
              <a:rPr lang="zh-CN" altLang="en-US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altLang="en-US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日开始我们的普查员就要开始入户调查了，希望同学们回家跟家长多多分享今天学到的知识，到时可以抽出一些时间，配合我们普查员的工作哦</a:t>
            </a:r>
            <a:r>
              <a:rPr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~</a:t>
            </a:r>
          </a:p>
        </p:txBody>
      </p:sp>
    </p:spTree>
  </p:cSld>
  <p:clrMapOvr>
    <a:masterClrMapping/>
  </p:clrMapOvr>
  <p:transition advTm="2783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020200511402704080086_r75"/>
          <p:cNvPicPr>
            <a:picLocks noChangeAspect="1"/>
          </p:cNvPicPr>
          <p:nvPr/>
        </p:nvPicPr>
        <p:blipFill>
          <a:blip r:embed="rId2" cstate="print"/>
          <a:srcRect l="7233" t="89472" r="8570" b="5664"/>
          <a:stretch>
            <a:fillRect/>
          </a:stretch>
        </p:blipFill>
        <p:spPr>
          <a:xfrm>
            <a:off x="4853940" y="2729865"/>
            <a:ext cx="7338060" cy="41281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13510" y="1691005"/>
            <a:ext cx="93649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1">
              <a:avLst/>
            </a:prstTxWarp>
            <a:spAutoFit/>
          </a:bodyPr>
          <a:lstStyle/>
          <a:p>
            <a:pPr algn="ctr"/>
            <a:r>
              <a:rPr lang="zh-CN" altLang="en-US" sz="48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人口普查你我他，普查精准靠大家</a:t>
            </a:r>
          </a:p>
        </p:txBody>
      </p:sp>
    </p:spTree>
  </p:cSld>
  <p:clrMapOvr>
    <a:masterClrMapping/>
  </p:clrMapOvr>
  <p:transition advTm="982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09757" y="2608562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家事</a:t>
            </a:r>
            <a:r>
              <a:rPr lang="zh-CN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国事</a:t>
            </a:r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天下事，人口普查全民事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56394" y="3893800"/>
            <a:ext cx="3679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谢谢聆听！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52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/>
        </p:nvGrpSpPr>
        <p:grpSpPr>
          <a:xfrm>
            <a:off x="5175819" y="1828364"/>
            <a:ext cx="1251084" cy="967130"/>
            <a:chOff x="5358293" y="3316572"/>
            <a:chExt cx="1251084" cy="9671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58293" y="3316572"/>
              <a:ext cx="1251084" cy="9671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538439" y="3406092"/>
              <a:ext cx="8907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</a:t>
              </a:r>
              <a:r>
                <a:rPr lang="en-US" sz="4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1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196693" y="3192297"/>
            <a:ext cx="579882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人口普查的时间、对象？</a:t>
            </a:r>
          </a:p>
        </p:txBody>
      </p:sp>
    </p:spTree>
  </p:cSld>
  <p:clrMapOvr>
    <a:masterClrMapping/>
  </p:clrMapOvr>
  <p:transition advTm="542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4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8655" y="4015105"/>
            <a:ext cx="10493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1953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年开展第一次全国人口普查以来，我国已先后开展了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六次人口普查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，分别是：</a:t>
            </a:r>
          </a:p>
        </p:txBody>
      </p:sp>
      <p:sp>
        <p:nvSpPr>
          <p:cNvPr id="7" name="燕尾形箭头 6"/>
          <p:cNvSpPr/>
          <p:nvPr/>
        </p:nvSpPr>
        <p:spPr>
          <a:xfrm>
            <a:off x="2427605" y="4845050"/>
            <a:ext cx="2083435" cy="1840865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箭头 7"/>
          <p:cNvSpPr/>
          <p:nvPr/>
        </p:nvSpPr>
        <p:spPr>
          <a:xfrm>
            <a:off x="4037330" y="4845050"/>
            <a:ext cx="2083435" cy="1840865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箭头 8"/>
          <p:cNvSpPr/>
          <p:nvPr/>
        </p:nvSpPr>
        <p:spPr>
          <a:xfrm>
            <a:off x="5624195" y="4845050"/>
            <a:ext cx="2083435" cy="1840865"/>
          </a:xfrm>
          <a:prstGeom prst="notch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燕尾形箭头 9"/>
          <p:cNvSpPr/>
          <p:nvPr/>
        </p:nvSpPr>
        <p:spPr>
          <a:xfrm>
            <a:off x="7233920" y="4845050"/>
            <a:ext cx="2083435" cy="1840865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燕尾形箭头 10"/>
          <p:cNvSpPr/>
          <p:nvPr/>
        </p:nvSpPr>
        <p:spPr>
          <a:xfrm>
            <a:off x="781050" y="4845050"/>
            <a:ext cx="2083435" cy="1840865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燕尾形箭头 11"/>
          <p:cNvSpPr/>
          <p:nvPr/>
        </p:nvSpPr>
        <p:spPr>
          <a:xfrm>
            <a:off x="8858250" y="4845050"/>
            <a:ext cx="2083435" cy="1840865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73810" y="5473700"/>
            <a:ext cx="168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1953</a:t>
            </a:r>
            <a:r>
              <a:rPr lang="zh-CN" altLang="en-US" sz="3200" b="1"/>
              <a:t>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920365" y="5473700"/>
            <a:ext cx="168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1964</a:t>
            </a:r>
            <a:r>
              <a:rPr lang="zh-CN" altLang="en-US" sz="3200" b="1"/>
              <a:t>年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77080" y="5473700"/>
            <a:ext cx="168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1982</a:t>
            </a:r>
            <a:r>
              <a:rPr lang="zh-CN" altLang="en-US" sz="3200" b="1"/>
              <a:t>年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116955" y="5474335"/>
            <a:ext cx="168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1990</a:t>
            </a:r>
            <a:r>
              <a:rPr lang="zh-CN" altLang="en-US" sz="3200" b="1"/>
              <a:t>年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26680" y="5473700"/>
            <a:ext cx="168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2000</a:t>
            </a:r>
            <a:r>
              <a:rPr lang="zh-CN" altLang="en-US" sz="3200" b="1"/>
              <a:t>年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266555" y="5473700"/>
            <a:ext cx="1685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2010</a:t>
            </a:r>
            <a:r>
              <a:rPr lang="zh-CN" altLang="en-US" sz="3200" b="1"/>
              <a:t>年</a:t>
            </a:r>
          </a:p>
        </p:txBody>
      </p:sp>
      <p:sp>
        <p:nvSpPr>
          <p:cNvPr id="19" name="TextBox 14"/>
          <p:cNvSpPr txBox="1"/>
          <p:nvPr>
            <p:custDataLst>
              <p:tags r:id="rId1"/>
            </p:custDataLst>
          </p:nvPr>
        </p:nvSpPr>
        <p:spPr>
          <a:xfrm>
            <a:off x="781050" y="1560195"/>
            <a:ext cx="10511790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全国人口普查条例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》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第八条规定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人口普查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每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进行一次，尾数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逢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的年份为普查年度，标准时点为普查年度的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日零时</a:t>
            </a:r>
          </a:p>
        </p:txBody>
      </p:sp>
      <p:cxnSp>
        <p:nvCxnSpPr>
          <p:cNvPr id="69" name="直接连接符 68"/>
          <p:cNvCxnSpPr/>
          <p:nvPr/>
        </p:nvCxnSpPr>
        <p:spPr>
          <a:xfrm flipH="1">
            <a:off x="881380" y="3852545"/>
            <a:ext cx="11310620" cy="14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8"/>
          <p:cNvGrpSpPr/>
          <p:nvPr/>
        </p:nvGrpSpPr>
        <p:grpSpPr>
          <a:xfrm>
            <a:off x="881456" y="1021267"/>
            <a:ext cx="5988050" cy="666115"/>
            <a:chOff x="704561" y="3554917"/>
            <a:chExt cx="5988050" cy="666115"/>
          </a:xfrm>
        </p:grpSpPr>
        <p:sp>
          <p:nvSpPr>
            <p:cNvPr id="21" name="Diploma Degree"/>
            <p:cNvSpPr txBox="1"/>
            <p:nvPr/>
          </p:nvSpPr>
          <p:spPr>
            <a:xfrm>
              <a:off x="1490691" y="3554917"/>
              <a:ext cx="5201920" cy="6661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700" b="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pPr algn="ctr"/>
              <a:r>
                <a:rPr lang="zh-CN" altLang="en-US" sz="40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63500" sx="102000" sy="102000" algn="ctr" rotWithShape="0">
                      <a:schemeClr val="bg1">
                        <a:alpha val="20000"/>
                      </a:schemeClr>
                    </a:outerShdw>
                  </a:effectLst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人口普查的时间？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7028" y="3618098"/>
              <a:ext cx="698774" cy="540176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04561" y="3635054"/>
              <a:ext cx="890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01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p:transition advTm="34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auto"/>
            <a:fld id="{CCE45170-27BB-4293-9229-52001C2A7E0D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pPr defTabSz="914400" fontAlgn="auto"/>
              <a:t>5</a:t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内容占位符 4" descr="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29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ransition advTm="4068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直接连接符 68"/>
          <p:cNvCxnSpPr/>
          <p:nvPr/>
        </p:nvCxnSpPr>
        <p:spPr>
          <a:xfrm flipH="1" flipV="1">
            <a:off x="1112520" y="2479675"/>
            <a:ext cx="11091545" cy="1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12520" y="1375410"/>
            <a:ext cx="1015936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第七次全国人口普查的标准时点：</a:t>
            </a:r>
            <a:r>
              <a:rPr lang="en-US" altLang="zh-C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2020</a:t>
            </a:r>
            <a:r>
              <a:rPr lang="zh-CN" alt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年</a:t>
            </a:r>
            <a:r>
              <a:rPr lang="en-US" altLang="zh-C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11</a:t>
            </a:r>
            <a:r>
              <a:rPr lang="zh-CN" alt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月</a:t>
            </a:r>
            <a:r>
              <a:rPr lang="en-US" altLang="zh-C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r>
              <a:rPr lang="zh-CN" alt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日零时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12520" y="2663190"/>
            <a:ext cx="1058164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人口普查标准时点的意义是：2020年11月1日零时将第七次对全国人口和住户的姓名、公民身份证号码、性别、年龄、民族、受教育程度、行业、职业、迁移流动、婚姻生育、死亡、住房情况等进行调查。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相当于在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2020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日零时为国家拍一张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全家福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，记录这一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瞬间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我国人口结构、数量、分布等情况。</a:t>
            </a: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当然，现实中我们无法在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日零时将普查完成，但即使是在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日零时以外的时间，普查登记的数据也应反映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2020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日零时的情况。</a:t>
            </a:r>
          </a:p>
        </p:txBody>
      </p:sp>
    </p:spTree>
  </p:cSld>
  <p:clrMapOvr>
    <a:masterClrMapping/>
  </p:clrMapOvr>
  <p:transition advTm="66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/>
        </p:nvGrpSpPr>
        <p:grpSpPr>
          <a:xfrm>
            <a:off x="626745" y="1129030"/>
            <a:ext cx="6012180" cy="666115"/>
            <a:chOff x="704561" y="3554917"/>
            <a:chExt cx="5840730" cy="666115"/>
          </a:xfrm>
        </p:grpSpPr>
        <p:sp>
          <p:nvSpPr>
            <p:cNvPr id="10" name="Diploma Degree"/>
            <p:cNvSpPr txBox="1"/>
            <p:nvPr/>
          </p:nvSpPr>
          <p:spPr>
            <a:xfrm>
              <a:off x="1490691" y="3554917"/>
              <a:ext cx="5054600" cy="66611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lvl1pPr algn="l">
                <a:defRPr sz="2700" b="0">
                  <a:latin typeface="Roboto Slab Bold"/>
                  <a:ea typeface="Roboto Slab Bold"/>
                  <a:cs typeface="Roboto Slab Bold"/>
                  <a:sym typeface="Roboto Slab Bold"/>
                </a:defRPr>
              </a:lvl1pPr>
            </a:lstStyle>
            <a:p>
              <a:pPr algn="ctr"/>
              <a:r>
                <a:rPr lang="zh-CN" altLang="en-US" sz="4000" b="1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63500" sx="102000" sy="102000" algn="ctr" rotWithShape="0">
                      <a:schemeClr val="bg1">
                        <a:alpha val="20000"/>
                      </a:schemeClr>
                    </a:outerShdw>
                  </a:effectLst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人口普查</a:t>
              </a:r>
              <a:r>
                <a:rPr lang="zh-CN" altLang="en-US" sz="4000" b="1" dirty="0" smtClean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effectLst>
                    <a:outerShdw blurRad="63500" sx="102000" sy="102000" algn="ctr" rotWithShape="0">
                      <a:schemeClr val="bg1">
                        <a:alpha val="20000"/>
                      </a:schemeClr>
                    </a:outerShdw>
                  </a:effectLst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的对象？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7028" y="3618098"/>
              <a:ext cx="698774" cy="54017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04561" y="3635054"/>
              <a:ext cx="89079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02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8045" t="34000" r="41637" b="17091"/>
          <a:stretch>
            <a:fillRect/>
          </a:stretch>
        </p:blipFill>
        <p:spPr bwMode="auto">
          <a:xfrm>
            <a:off x="537210" y="2327275"/>
            <a:ext cx="5745480" cy="418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3690" t="41071" r="44881" b="39405"/>
          <a:stretch>
            <a:fillRect/>
          </a:stretch>
        </p:blipFill>
        <p:spPr bwMode="auto">
          <a:xfrm>
            <a:off x="7149465" y="2327275"/>
            <a:ext cx="3820795" cy="177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98485" y="3933190"/>
            <a:ext cx="2771775" cy="2771775"/>
          </a:xfrm>
          <a:prstGeom prst="rect">
            <a:avLst/>
          </a:prstGeom>
        </p:spPr>
      </p:pic>
    </p:spTree>
  </p:cSld>
  <p:clrMapOvr>
    <a:masterClrMapping/>
  </p:clrMapOvr>
  <p:transition advTm="33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/>
          <p:cNvGrpSpPr/>
          <p:nvPr/>
        </p:nvGrpSpPr>
        <p:grpSpPr>
          <a:xfrm>
            <a:off x="5048819" y="2186504"/>
            <a:ext cx="1251084" cy="967130"/>
            <a:chOff x="5358293" y="3316572"/>
            <a:chExt cx="1251084" cy="96713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58293" y="3316572"/>
              <a:ext cx="1251084" cy="9671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538439" y="3406092"/>
              <a:ext cx="89079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4号-萌趣软糖体" panose="00000500000000000000" pitchFamily="2" charset="-122"/>
                  <a:ea typeface="字魂64号-萌趣软糖体" panose="00000500000000000000" pitchFamily="2" charset="-122"/>
                  <a:sym typeface="思源黑体" panose="020B0500000000000000" pitchFamily="34" charset="-122"/>
                </a:rPr>
                <a:t>02</a:t>
              </a:r>
              <a:endPara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875704" y="3465216"/>
            <a:ext cx="426720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人口普查查什么？</a:t>
            </a:r>
          </a:p>
        </p:txBody>
      </p:sp>
    </p:spTree>
  </p:cSld>
  <p:clrMapOvr>
    <a:masterClrMapping/>
  </p:clrMapOvr>
  <p:transition advTm="669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ploma Degree"/>
          <p:cNvSpPr txBox="1"/>
          <p:nvPr/>
        </p:nvSpPr>
        <p:spPr>
          <a:xfrm>
            <a:off x="409575" y="1092200"/>
            <a:ext cx="5831840" cy="66611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2700" b="0">
                <a:latin typeface="Roboto Slab Bold"/>
                <a:ea typeface="Roboto Slab Bold"/>
                <a:cs typeface="Roboto Slab Bold"/>
                <a:sym typeface="Roboto Slab Bold"/>
              </a:defRPr>
            </a:lvl1pPr>
          </a:lstStyle>
          <a:p>
            <a:pPr algn="ctr"/>
            <a:r>
              <a:rPr lang="zh-CN" altLang="en-US" sz="4000" b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人口普查</a:t>
            </a:r>
            <a:r>
              <a:rPr lang="zh-CN" altLang="en-US" sz="4000" b="1" dirty="0" smtClean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latin typeface="字魂64号-萌趣软糖体" panose="00000500000000000000" pitchFamily="2" charset="-122"/>
                <a:ea typeface="字魂64号-萌趣软糖体" panose="00000500000000000000" pitchFamily="2" charset="-122"/>
                <a:sym typeface="思源黑体" panose="020B0500000000000000" pitchFamily="34" charset="-122"/>
              </a:rPr>
              <a:t>的调查内容？</a:t>
            </a:r>
          </a:p>
        </p:txBody>
      </p:sp>
      <p:sp>
        <p:nvSpPr>
          <p:cNvPr id="14" name="Rectangle 10"/>
          <p:cNvSpPr/>
          <p:nvPr/>
        </p:nvSpPr>
        <p:spPr>
          <a:xfrm rot="5400000">
            <a:off x="1293495" y="1278255"/>
            <a:ext cx="4347210" cy="5831205"/>
          </a:xfrm>
          <a:prstGeom prst="roundRect">
            <a:avLst>
              <a:gd name="adj" fmla="val 2461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142" y="2133601"/>
            <a:ext cx="55880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人项目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：包括姓名、与户主关系、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公民身份证号码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、性别、年龄、民族、受教育程度、行业、职业、迁移流动、婚姻生育、死亡等</a:t>
            </a:r>
            <a:endParaRPr lang="zh-CN" altLang="en-US" sz="28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10"/>
          <p:cNvSpPr/>
          <p:nvPr/>
        </p:nvSpPr>
        <p:spPr>
          <a:xfrm rot="5400000">
            <a:off x="7233920" y="1409700"/>
            <a:ext cx="4347210" cy="5569585"/>
          </a:xfrm>
          <a:prstGeom prst="roundRect">
            <a:avLst>
              <a:gd name="adj" fmla="val 2461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3050" y="1932305"/>
            <a:ext cx="5569585" cy="4523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例：姓名：张三</a:t>
            </a:r>
          </a:p>
          <a:p>
            <a:pPr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与户主关系：子女</a:t>
            </a:r>
          </a:p>
          <a:p>
            <a:pPr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公民身份证号码：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4414XXXXXXXXXXXXXX</a:t>
            </a:r>
          </a:p>
          <a:p>
            <a:pPr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性别：男</a:t>
            </a:r>
          </a:p>
          <a:p>
            <a:pPr>
              <a:lnSpc>
                <a:spcPct val="20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出生年月：出生于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XXXX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XX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</a:p>
          <a:p>
            <a:pPr>
              <a:lnSpc>
                <a:spcPct val="200000"/>
              </a:lnSpc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</a:t>
            </a:r>
          </a:p>
        </p:txBody>
      </p:sp>
    </p:spTree>
  </p:cSld>
  <p:clrMapOvr>
    <a:masterClrMapping/>
  </p:clrMapOvr>
  <p:transition advTm="4407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99450502099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heme/theme1.xml><?xml version="1.0" encoding="utf-8"?>
<a:theme xmlns:a="http://schemas.openxmlformats.org/drawingml/2006/main" name="1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1562</Words>
  <Application>Microsoft Office PowerPoint</Application>
  <PresentationFormat>自定义</PresentationFormat>
  <Paragraphs>93</Paragraphs>
  <Slides>23</Slides>
  <Notes>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41</cp:revision>
  <dcterms:created xsi:type="dcterms:W3CDTF">2020-03-17T09:12:00Z</dcterms:created>
  <dcterms:modified xsi:type="dcterms:W3CDTF">2020-09-18T06:58:51Z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